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9"/>
  </p:notesMasterIdLst>
  <p:sldIdLst>
    <p:sldId id="896" r:id="rId5"/>
    <p:sldId id="973" r:id="rId6"/>
    <p:sldId id="969" r:id="rId7"/>
    <p:sldId id="868" r:id="rId8"/>
    <p:sldId id="971" r:id="rId9"/>
    <p:sldId id="961" r:id="rId10"/>
    <p:sldId id="974" r:id="rId11"/>
    <p:sldId id="975" r:id="rId12"/>
    <p:sldId id="976" r:id="rId13"/>
    <p:sldId id="977" r:id="rId14"/>
    <p:sldId id="979" r:id="rId15"/>
    <p:sldId id="982" r:id="rId16"/>
    <p:sldId id="980" r:id="rId17"/>
    <p:sldId id="978" r:id="rId18"/>
    <p:sldId id="986" r:id="rId19"/>
    <p:sldId id="985" r:id="rId20"/>
    <p:sldId id="988" r:id="rId21"/>
    <p:sldId id="987" r:id="rId22"/>
    <p:sldId id="990" r:id="rId23"/>
    <p:sldId id="989" r:id="rId24"/>
    <p:sldId id="983" r:id="rId25"/>
    <p:sldId id="991" r:id="rId26"/>
    <p:sldId id="981" r:id="rId27"/>
    <p:sldId id="9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k Raymond (F4E)" initials="MR(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93DFF7"/>
    <a:srgbClr val="33CCFF"/>
    <a:srgbClr val="060ABA"/>
    <a:srgbClr val="9E9C34"/>
    <a:srgbClr val="0069A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22" autoAdjust="0"/>
    <p:restoredTop sz="92178" autoAdjust="0"/>
  </p:normalViewPr>
  <p:slideViewPr>
    <p:cSldViewPr>
      <p:cViewPr>
        <p:scale>
          <a:sx n="50" d="100"/>
          <a:sy n="50" d="100"/>
        </p:scale>
        <p:origin x="-2664" y="-13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3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F3367-8529-4C73-AFAF-BB82F8114BC5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1EF14-A77B-4F29-8F05-C2C964821A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0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spc="-40" dirty="0" smtClean="0">
                <a:solidFill>
                  <a:schemeClr val="tx2"/>
                </a:solidFill>
              </a:rPr>
              <a:t>Let me start</a:t>
            </a:r>
            <a:r>
              <a:rPr lang="en-US" b="0" spc="-40" baseline="0" dirty="0" smtClean="0">
                <a:solidFill>
                  <a:schemeClr val="tx2"/>
                </a:solidFill>
              </a:rPr>
              <a:t> by introducing F4E and the elaborate on its main responsibilities</a:t>
            </a:r>
            <a:endParaRPr lang="en-IE" b="0" spc="-40" dirty="0" smtClean="0">
              <a:solidFill>
                <a:schemeClr val="tx2"/>
              </a:solidFill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="0" spc="-40" dirty="0" smtClean="0">
                <a:solidFill>
                  <a:schemeClr val="tx2"/>
                </a:solidFill>
              </a:rPr>
              <a:t>The European Union organisation for</a:t>
            </a:r>
            <a:r>
              <a:rPr lang="en-IE" b="0" spc="-40" baseline="0" dirty="0" smtClean="0">
                <a:solidFill>
                  <a:schemeClr val="tx2"/>
                </a:solidFill>
              </a:rPr>
              <a:t> </a:t>
            </a:r>
            <a:r>
              <a:rPr lang="en-IE" b="0" spc="-40" dirty="0" smtClean="0">
                <a:solidFill>
                  <a:schemeClr val="tx2"/>
                </a:solidFill>
              </a:rPr>
              <a:t>the development of fusion energy</a:t>
            </a:r>
          </a:p>
          <a:p>
            <a:pPr marL="0" lvl="1" indent="0">
              <a:spcBef>
                <a:spcPts val="1200"/>
              </a:spcBef>
              <a:buClr>
                <a:srgbClr val="0070C0"/>
              </a:buClr>
              <a:buFont typeface="Webdings" pitchFamily="18" charset="2"/>
              <a:buNone/>
            </a:pPr>
            <a:r>
              <a:rPr lang="en-US" sz="1400" dirty="0" smtClean="0"/>
              <a:t>European Joint Undertaking </a:t>
            </a:r>
            <a:r>
              <a:rPr lang="en-GB" sz="1400" dirty="0" smtClean="0"/>
              <a:t>set up by the European Council in 2007 for 35 years</a:t>
            </a:r>
          </a:p>
          <a:p>
            <a:pPr marL="0" lvl="1" indent="0">
              <a:spcBef>
                <a:spcPts val="1200"/>
              </a:spcBef>
              <a:buClr>
                <a:srgbClr val="0070C0"/>
              </a:buClr>
              <a:buFont typeface="Webdings" pitchFamily="18" charset="2"/>
              <a:buNone/>
            </a:pPr>
            <a:r>
              <a:rPr lang="en-GB" sz="1400" dirty="0" smtClean="0"/>
              <a:t>Governed by 29 states (EU28 + CH) and the European Commission</a:t>
            </a:r>
            <a:endParaRPr lang="en-US" sz="1400" dirty="0" smtClean="0"/>
          </a:p>
          <a:p>
            <a:pPr marL="0" lvl="1" indent="0">
              <a:spcBef>
                <a:spcPts val="1200"/>
              </a:spcBef>
              <a:buClr>
                <a:srgbClr val="0070C0"/>
              </a:buClr>
              <a:buFont typeface="Webdings" pitchFamily="18" charset="2"/>
              <a:buNone/>
            </a:pPr>
            <a:r>
              <a:rPr lang="en-IE" sz="1400" dirty="0" smtClean="0"/>
              <a:t>Headquarters: Barcelona, </a:t>
            </a:r>
            <a:r>
              <a:rPr lang="en-GB" sz="1400" dirty="0" smtClean="0"/>
              <a:t>Spain </a:t>
            </a:r>
            <a:br>
              <a:rPr lang="en-GB" sz="1400" dirty="0" smtClean="0"/>
            </a:br>
            <a:r>
              <a:rPr lang="en-GB" sz="1400" dirty="0" smtClean="0"/>
              <a:t>Offices: 	Cadarache, France</a:t>
            </a:r>
          </a:p>
          <a:p>
            <a:pPr marL="0" lvl="1" indent="0">
              <a:spcBef>
                <a:spcPts val="1200"/>
              </a:spcBef>
              <a:buClr>
                <a:srgbClr val="0070C0"/>
              </a:buClr>
              <a:buFont typeface="Webdings" pitchFamily="18" charset="2"/>
              <a:buNone/>
            </a:pPr>
            <a:r>
              <a:rPr lang="en-GB" sz="1400" dirty="0" smtClean="0"/>
              <a:t>	Garching, Germany</a:t>
            </a:r>
            <a:br>
              <a:rPr lang="en-GB" sz="1400" dirty="0" smtClean="0"/>
            </a:br>
            <a:r>
              <a:rPr lang="en-GB" sz="1400" dirty="0" smtClean="0"/>
              <a:t>	Rokkasho, Japan</a:t>
            </a:r>
            <a:endParaRPr lang="en-IE" sz="1400" dirty="0" smtClean="0"/>
          </a:p>
          <a:p>
            <a:pPr marL="0" lvl="1" indent="0">
              <a:spcBef>
                <a:spcPts val="1200"/>
              </a:spcBef>
              <a:buClr>
                <a:srgbClr val="0070C0"/>
              </a:buClr>
              <a:buFont typeface="Webdings" pitchFamily="18" charset="2"/>
              <a:buNone/>
            </a:pPr>
            <a:r>
              <a:rPr lang="en-IE" sz="1400" dirty="0" smtClean="0"/>
              <a:t>Staff:  more than 440 employees</a:t>
            </a:r>
          </a:p>
          <a:p>
            <a:pPr marL="0" lvl="1" indent="0">
              <a:spcBef>
                <a:spcPts val="1200"/>
              </a:spcBef>
              <a:buClr>
                <a:srgbClr val="0070C0"/>
              </a:buClr>
              <a:buFont typeface="Webdings" pitchFamily="18" charset="2"/>
              <a:buNone/>
            </a:pPr>
            <a:r>
              <a:rPr lang="en-US" sz="1400" dirty="0" smtClean="0"/>
              <a:t>2007-2020: approximately  € 6 billion  for ITER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18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Understanding</a:t>
            </a:r>
            <a:r>
              <a:rPr lang="en-US" baseline="0" dirty="0" smtClean="0"/>
              <a:t> the ITER governance is essential in order to figure out who does what and in what sequence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0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3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1EF14-A77B-4F29-8F05-C2C964821A4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8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1371" y="2350331"/>
            <a:ext cx="11137237" cy="1077218"/>
          </a:xfrm>
        </p:spPr>
        <p:txBody>
          <a:bodyPr anchor="ctr">
            <a:sp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on two lines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155272"/>
            <a:ext cx="11135784" cy="492443"/>
          </a:xfrm>
        </p:spPr>
        <p:txBody>
          <a:bodyPr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GB" dirty="0" smtClean="0">
                <a:ea typeface="+mn-ea"/>
              </a:rPr>
              <a:t>Subtitle or author’s name of the slideshow</a:t>
            </a:r>
            <a:endParaRPr lang="en-US" dirty="0" smtClean="0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0" y="2233337"/>
            <a:ext cx="5043739" cy="1631216"/>
          </a:xfrm>
          <a:custGeom>
            <a:avLst/>
            <a:gdLst>
              <a:gd name="connsiteX0" fmla="*/ 0 w 4248472"/>
              <a:gd name="connsiteY0" fmla="*/ 0 h 1569660"/>
              <a:gd name="connsiteX1" fmla="*/ 4248472 w 4248472"/>
              <a:gd name="connsiteY1" fmla="*/ 0 h 1569660"/>
              <a:gd name="connsiteX2" fmla="*/ 4248472 w 4248472"/>
              <a:gd name="connsiteY2" fmla="*/ 1569660 h 1569660"/>
              <a:gd name="connsiteX3" fmla="*/ 0 w 4248472"/>
              <a:gd name="connsiteY3" fmla="*/ 1569660 h 1569660"/>
              <a:gd name="connsiteX4" fmla="*/ 0 w 4248472"/>
              <a:gd name="connsiteY4" fmla="*/ 0 h 1569660"/>
              <a:gd name="connsiteX0" fmla="*/ 0 w 4248472"/>
              <a:gd name="connsiteY0" fmla="*/ 0 h 1569660"/>
              <a:gd name="connsiteX1" fmla="*/ 4248472 w 4248472"/>
              <a:gd name="connsiteY1" fmla="*/ 0 h 1569660"/>
              <a:gd name="connsiteX2" fmla="*/ 3859005 w 4248472"/>
              <a:gd name="connsiteY2" fmla="*/ 1535793 h 1569660"/>
              <a:gd name="connsiteX3" fmla="*/ 0 w 4248472"/>
              <a:gd name="connsiteY3" fmla="*/ 1569660 h 1569660"/>
              <a:gd name="connsiteX4" fmla="*/ 0 w 4248472"/>
              <a:gd name="connsiteY4" fmla="*/ 0 h 1569660"/>
              <a:gd name="connsiteX0" fmla="*/ 0 w 4333138"/>
              <a:gd name="connsiteY0" fmla="*/ 0 h 1569660"/>
              <a:gd name="connsiteX1" fmla="*/ 4333138 w 4333138"/>
              <a:gd name="connsiteY1" fmla="*/ 25400 h 1569660"/>
              <a:gd name="connsiteX2" fmla="*/ 3859005 w 4333138"/>
              <a:gd name="connsiteY2" fmla="*/ 1535793 h 1569660"/>
              <a:gd name="connsiteX3" fmla="*/ 0 w 4333138"/>
              <a:gd name="connsiteY3" fmla="*/ 1569660 h 1569660"/>
              <a:gd name="connsiteX4" fmla="*/ 0 w 4333138"/>
              <a:gd name="connsiteY4" fmla="*/ 0 h 1569660"/>
              <a:gd name="connsiteX0" fmla="*/ 0 w 4333138"/>
              <a:gd name="connsiteY0" fmla="*/ 0 h 2255459"/>
              <a:gd name="connsiteX1" fmla="*/ 4333138 w 4333138"/>
              <a:gd name="connsiteY1" fmla="*/ 25400 h 2255459"/>
              <a:gd name="connsiteX2" fmla="*/ 3562671 w 4333138"/>
              <a:gd name="connsiteY2" fmla="*/ 2255459 h 2255459"/>
              <a:gd name="connsiteX3" fmla="*/ 0 w 4333138"/>
              <a:gd name="connsiteY3" fmla="*/ 1569660 h 2255459"/>
              <a:gd name="connsiteX4" fmla="*/ 0 w 4333138"/>
              <a:gd name="connsiteY4" fmla="*/ 0 h 2255459"/>
              <a:gd name="connsiteX0" fmla="*/ 0 w 4333138"/>
              <a:gd name="connsiteY0" fmla="*/ 0 h 2255459"/>
              <a:gd name="connsiteX1" fmla="*/ 4333138 w 4333138"/>
              <a:gd name="connsiteY1" fmla="*/ 25400 h 2255459"/>
              <a:gd name="connsiteX2" fmla="*/ 3562671 w 4333138"/>
              <a:gd name="connsiteY2" fmla="*/ 2255459 h 2255459"/>
              <a:gd name="connsiteX3" fmla="*/ 8467 w 4333138"/>
              <a:gd name="connsiteY3" fmla="*/ 2246993 h 2255459"/>
              <a:gd name="connsiteX4" fmla="*/ 0 w 4333138"/>
              <a:gd name="connsiteY4" fmla="*/ 0 h 2255459"/>
              <a:gd name="connsiteX0" fmla="*/ 0 w 4265404"/>
              <a:gd name="connsiteY0" fmla="*/ 0 h 2255459"/>
              <a:gd name="connsiteX1" fmla="*/ 4265404 w 4265404"/>
              <a:gd name="connsiteY1" fmla="*/ 25400 h 2255459"/>
              <a:gd name="connsiteX2" fmla="*/ 3562671 w 4265404"/>
              <a:gd name="connsiteY2" fmla="*/ 2255459 h 2255459"/>
              <a:gd name="connsiteX3" fmla="*/ 8467 w 4265404"/>
              <a:gd name="connsiteY3" fmla="*/ 2246993 h 2255459"/>
              <a:gd name="connsiteX4" fmla="*/ 0 w 4265404"/>
              <a:gd name="connsiteY4" fmla="*/ 0 h 2255459"/>
              <a:gd name="connsiteX0" fmla="*/ 0 w 4265404"/>
              <a:gd name="connsiteY0" fmla="*/ 0 h 2263926"/>
              <a:gd name="connsiteX1" fmla="*/ 4265404 w 4265404"/>
              <a:gd name="connsiteY1" fmla="*/ 25400 h 2263926"/>
              <a:gd name="connsiteX2" fmla="*/ 3494937 w 4265404"/>
              <a:gd name="connsiteY2" fmla="*/ 2263926 h 2263926"/>
              <a:gd name="connsiteX3" fmla="*/ 8467 w 4265404"/>
              <a:gd name="connsiteY3" fmla="*/ 2246993 h 2263926"/>
              <a:gd name="connsiteX4" fmla="*/ 0 w 4265404"/>
              <a:gd name="connsiteY4" fmla="*/ 0 h 2263926"/>
              <a:gd name="connsiteX0" fmla="*/ 0 w 3757404"/>
              <a:gd name="connsiteY0" fmla="*/ 16934 h 2280860"/>
              <a:gd name="connsiteX1" fmla="*/ 3757404 w 3757404"/>
              <a:gd name="connsiteY1" fmla="*/ 0 h 2280860"/>
              <a:gd name="connsiteX2" fmla="*/ 3494937 w 3757404"/>
              <a:gd name="connsiteY2" fmla="*/ 2280860 h 2280860"/>
              <a:gd name="connsiteX3" fmla="*/ 8467 w 3757404"/>
              <a:gd name="connsiteY3" fmla="*/ 2263927 h 2280860"/>
              <a:gd name="connsiteX4" fmla="*/ 0 w 3757404"/>
              <a:gd name="connsiteY4" fmla="*/ 16934 h 2280860"/>
              <a:gd name="connsiteX0" fmla="*/ 0 w 4206138"/>
              <a:gd name="connsiteY0" fmla="*/ 8467 h 2272393"/>
              <a:gd name="connsiteX1" fmla="*/ 4206138 w 4206138"/>
              <a:gd name="connsiteY1" fmla="*/ 0 h 2272393"/>
              <a:gd name="connsiteX2" fmla="*/ 3494937 w 4206138"/>
              <a:gd name="connsiteY2" fmla="*/ 2272393 h 2272393"/>
              <a:gd name="connsiteX3" fmla="*/ 8467 w 4206138"/>
              <a:gd name="connsiteY3" fmla="*/ 2255460 h 2272393"/>
              <a:gd name="connsiteX4" fmla="*/ 0 w 4206138"/>
              <a:gd name="connsiteY4" fmla="*/ 8467 h 2272393"/>
              <a:gd name="connsiteX0" fmla="*/ 0 w 4256938"/>
              <a:gd name="connsiteY0" fmla="*/ 8467 h 2272393"/>
              <a:gd name="connsiteX1" fmla="*/ 4256938 w 4256938"/>
              <a:gd name="connsiteY1" fmla="*/ 0 h 2272393"/>
              <a:gd name="connsiteX2" fmla="*/ 3494937 w 4256938"/>
              <a:gd name="connsiteY2" fmla="*/ 2272393 h 2272393"/>
              <a:gd name="connsiteX3" fmla="*/ 8467 w 4256938"/>
              <a:gd name="connsiteY3" fmla="*/ 2255460 h 2272393"/>
              <a:gd name="connsiteX4" fmla="*/ 0 w 4256938"/>
              <a:gd name="connsiteY4" fmla="*/ 8467 h 2272393"/>
              <a:gd name="connsiteX0" fmla="*/ 0 w 3494937"/>
              <a:gd name="connsiteY0" fmla="*/ 0 h 2263926"/>
              <a:gd name="connsiteX1" fmla="*/ 3274804 w 3494937"/>
              <a:gd name="connsiteY1" fmla="*/ 27425 h 2263926"/>
              <a:gd name="connsiteX2" fmla="*/ 3494937 w 3494937"/>
              <a:gd name="connsiteY2" fmla="*/ 2263926 h 2263926"/>
              <a:gd name="connsiteX3" fmla="*/ 8467 w 3494937"/>
              <a:gd name="connsiteY3" fmla="*/ 2246993 h 2263926"/>
              <a:gd name="connsiteX4" fmla="*/ 0 w 3494937"/>
              <a:gd name="connsiteY4" fmla="*/ 0 h 2263926"/>
              <a:gd name="connsiteX0" fmla="*/ 0 w 3994470"/>
              <a:gd name="connsiteY0" fmla="*/ 0 h 2246993"/>
              <a:gd name="connsiteX1" fmla="*/ 3274804 w 3994470"/>
              <a:gd name="connsiteY1" fmla="*/ 27425 h 2246993"/>
              <a:gd name="connsiteX2" fmla="*/ 3994470 w 3994470"/>
              <a:gd name="connsiteY2" fmla="*/ 2228034 h 2246993"/>
              <a:gd name="connsiteX3" fmla="*/ 8467 w 3994470"/>
              <a:gd name="connsiteY3" fmla="*/ 2246993 h 2246993"/>
              <a:gd name="connsiteX4" fmla="*/ 0 w 3994470"/>
              <a:gd name="connsiteY4" fmla="*/ 0 h 2246993"/>
              <a:gd name="connsiteX0" fmla="*/ 0 w 3994470"/>
              <a:gd name="connsiteY0" fmla="*/ 0 h 2246993"/>
              <a:gd name="connsiteX1" fmla="*/ 3190137 w 3994470"/>
              <a:gd name="connsiteY1" fmla="*/ 9480 h 2246993"/>
              <a:gd name="connsiteX2" fmla="*/ 3994470 w 3994470"/>
              <a:gd name="connsiteY2" fmla="*/ 2228034 h 2246993"/>
              <a:gd name="connsiteX3" fmla="*/ 8467 w 3994470"/>
              <a:gd name="connsiteY3" fmla="*/ 2246993 h 2246993"/>
              <a:gd name="connsiteX4" fmla="*/ 0 w 3994470"/>
              <a:gd name="connsiteY4" fmla="*/ 0 h 2246993"/>
              <a:gd name="connsiteX0" fmla="*/ 0 w 3850537"/>
              <a:gd name="connsiteY0" fmla="*/ 0 h 2246993"/>
              <a:gd name="connsiteX1" fmla="*/ 3190137 w 3850537"/>
              <a:gd name="connsiteY1" fmla="*/ 9480 h 2246993"/>
              <a:gd name="connsiteX2" fmla="*/ 3850537 w 3850537"/>
              <a:gd name="connsiteY2" fmla="*/ 2228034 h 2246993"/>
              <a:gd name="connsiteX3" fmla="*/ 8467 w 3850537"/>
              <a:gd name="connsiteY3" fmla="*/ 2246993 h 2246993"/>
              <a:gd name="connsiteX4" fmla="*/ 0 w 3850537"/>
              <a:gd name="connsiteY4" fmla="*/ 0 h 2246993"/>
              <a:gd name="connsiteX0" fmla="*/ 0 w 3850537"/>
              <a:gd name="connsiteY0" fmla="*/ 0 h 2246993"/>
              <a:gd name="connsiteX1" fmla="*/ 3130871 w 3850537"/>
              <a:gd name="connsiteY1" fmla="*/ 18353 h 2246993"/>
              <a:gd name="connsiteX2" fmla="*/ 3850537 w 3850537"/>
              <a:gd name="connsiteY2" fmla="*/ 2228034 h 2246993"/>
              <a:gd name="connsiteX3" fmla="*/ 8467 w 3850537"/>
              <a:gd name="connsiteY3" fmla="*/ 2246993 h 2246993"/>
              <a:gd name="connsiteX4" fmla="*/ 0 w 3850537"/>
              <a:gd name="connsiteY4" fmla="*/ 0 h 2246993"/>
              <a:gd name="connsiteX0" fmla="*/ 0 w 3850537"/>
              <a:gd name="connsiteY0" fmla="*/ 0 h 2246993"/>
              <a:gd name="connsiteX1" fmla="*/ 3037738 w 3850537"/>
              <a:gd name="connsiteY1" fmla="*/ 18353 h 2246993"/>
              <a:gd name="connsiteX2" fmla="*/ 3850537 w 3850537"/>
              <a:gd name="connsiteY2" fmla="*/ 2228034 h 2246993"/>
              <a:gd name="connsiteX3" fmla="*/ 8467 w 3850537"/>
              <a:gd name="connsiteY3" fmla="*/ 2246993 h 2246993"/>
              <a:gd name="connsiteX4" fmla="*/ 0 w 3850537"/>
              <a:gd name="connsiteY4" fmla="*/ 0 h 2246993"/>
              <a:gd name="connsiteX0" fmla="*/ 0 w 3782804"/>
              <a:gd name="connsiteY0" fmla="*/ 0 h 2246993"/>
              <a:gd name="connsiteX1" fmla="*/ 3037738 w 3782804"/>
              <a:gd name="connsiteY1" fmla="*/ 18353 h 2246993"/>
              <a:gd name="connsiteX2" fmla="*/ 3782804 w 3782804"/>
              <a:gd name="connsiteY2" fmla="*/ 2245781 h 2246993"/>
              <a:gd name="connsiteX3" fmla="*/ 8467 w 3782804"/>
              <a:gd name="connsiteY3" fmla="*/ 2246993 h 2246993"/>
              <a:gd name="connsiteX4" fmla="*/ 0 w 3782804"/>
              <a:gd name="connsiteY4" fmla="*/ 0 h 2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2804" h="2246993">
                <a:moveTo>
                  <a:pt x="0" y="0"/>
                </a:moveTo>
                <a:lnTo>
                  <a:pt x="3037738" y="18353"/>
                </a:lnTo>
                <a:lnTo>
                  <a:pt x="3782804" y="2245781"/>
                </a:lnTo>
                <a:lnTo>
                  <a:pt x="8467" y="2246993"/>
                </a:lnTo>
                <a:cubicBezTo>
                  <a:pt x="5645" y="1497995"/>
                  <a:pt x="2822" y="748998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 wrap="square" anchor="ctr">
            <a:spAutoFit/>
          </a:bodyPr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600" b="1" baseline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style on two lines</a:t>
            </a:r>
          </a:p>
          <a:p>
            <a:r>
              <a:rPr lang="en-US" dirty="0" smtClean="0"/>
              <a:t>Or more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9403" y="4693787"/>
            <a:ext cx="4416061" cy="461665"/>
          </a:xfrm>
        </p:spPr>
        <p:txBody>
          <a:bodyPr wrap="square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GB" dirty="0" smtClean="0">
                <a:ea typeface="+mn-ea"/>
              </a:rPr>
              <a:t>Subtitle or author’s name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19403" y="5661249"/>
            <a:ext cx="3551767" cy="504825"/>
          </a:xfrm>
        </p:spPr>
        <p:txBody>
          <a:bodyPr/>
          <a:lstStyle>
            <a:lvl1pPr>
              <a:defRPr b="1">
                <a:solidFill>
                  <a:srgbClr val="FFC000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70425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801" y="1916832"/>
            <a:ext cx="11233151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31801" y="1268289"/>
            <a:ext cx="11233151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1371" y="6525344"/>
            <a:ext cx="10177131" cy="33265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IBF/17 Avignon - The EU ITER Contribution: News &amp; Opportunities - Johannes P. Schwemmer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08720"/>
            <a:ext cx="12192000" cy="5616624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12285" y="3356794"/>
            <a:ext cx="10272183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2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 edit Master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0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title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style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1371" y="6525344"/>
            <a:ext cx="10177131" cy="33265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IBF/17 Avignon - The EU ITER Contribution: News &amp; Opportunities - Johannes P. Schwemmer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371" y="1268289"/>
            <a:ext cx="11233580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31635" y="1916113"/>
            <a:ext cx="5376333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6288022" y="1916832"/>
            <a:ext cx="5376333" cy="1528624"/>
          </a:xfrm>
        </p:spPr>
        <p:txBody>
          <a:bodyPr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1371" y="6525344"/>
            <a:ext cx="10177131" cy="33265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IBF/17 Avignon - The EU ITER Contribution: News &amp; Opportunities - Johannes P. Schwemmer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801" y="1268289"/>
            <a:ext cx="11233151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88617" y="5792634"/>
            <a:ext cx="5376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431635" y="1916113"/>
            <a:ext cx="5376333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6288022" y="1916833"/>
            <a:ext cx="5376333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371" y="5805265"/>
            <a:ext cx="5376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1371" y="6525344"/>
            <a:ext cx="10177131" cy="33265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IBF/17 Avignon - The EU ITER Contribution: News &amp; Opportunities - Johannes P. Schwemmer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16052"/>
            <a:ext cx="12192000" cy="369332"/>
          </a:xfrm>
          <a:solidFill>
            <a:schemeClr val="tx2"/>
          </a:solidFill>
        </p:spPr>
        <p:txBody>
          <a:bodyPr wrap="square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1"/>
            <a:r>
              <a:rPr lang="en-GB" dirty="0" smtClean="0"/>
              <a:t>Caption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1371" y="6525344"/>
            <a:ext cx="10177131" cy="33265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IBF/17 Avignon - The EU ITER Contribution: News &amp; Opportunities - Johannes P. Schwemmer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801" y="1916832"/>
            <a:ext cx="11233151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31801" y="1268289"/>
            <a:ext cx="11233151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1371" y="6525344"/>
            <a:ext cx="10177131" cy="33265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IBF/17 Avignon - The EU ITER Contribution: News &amp; Opportunities - Johannes P. Schwemmer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435" y="2257514"/>
            <a:ext cx="1008112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007534" y="3964686"/>
            <a:ext cx="10081684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371" y="1196754"/>
            <a:ext cx="111840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8555" y="6520261"/>
            <a:ext cx="924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B55C215-7F9A-4AB7-8398-183B47447B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1371" y="6525344"/>
            <a:ext cx="10177131" cy="33265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IBF/17 Avignon - The EU ITER Contribution: News &amp; Opportunities - Johannes P. Schwemmer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1" r:id="rId4"/>
    <p:sldLayoutId id="2147483660" r:id="rId5"/>
    <p:sldLayoutId id="2147483654" r:id="rId6"/>
    <p:sldLayoutId id="2147483655" r:id="rId7"/>
    <p:sldLayoutId id="2147483662" r:id="rId8"/>
    <p:sldLayoutId id="2147483663" r:id="rId9"/>
    <p:sldLayoutId id="2147483676" r:id="rId10"/>
  </p:sldLayoutIdLst>
  <p:timing>
    <p:tnLst>
      <p:par>
        <p:cTn id="1" dur="indefinite" restart="never" nodeType="tmRoot"/>
      </p:par>
    </p:tnLst>
  </p:timing>
  <p:hf hdr="0" dt="0"/>
  <p:txStyles>
    <p:titleStyle>
      <a:lvl1pPr indent="0"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0002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8525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8888" indent="-18097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17663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www.google.com/url?sa=i&amp;rct=j&amp;q=&amp;esrc=s&amp;source=images&amp;cd=&amp;cad=rja&amp;uact=8&amp;ved=&amp;url=http://home.bt.com/tech-gadgets/what-is-cern-large-hadron-collider-switzerland-11364249908636&amp;psig=AOvVaw0ye_XMblYY0cp_8REQtHw_&amp;ust=1541437562083880" TargetMode="External"/><Relationship Id="rId7" Type="http://schemas.openxmlformats.org/officeDocument/2006/relationships/image" Target="../media/image37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hyperlink" Target="http://www.google.es/url?sa=i&amp;rct=j&amp;q=&amp;esrc=s&amp;source=images&amp;cd=&amp;cad=rja&amp;uact=8&amp;ved=2ahUKEwjJwNbZwLveAhUR1xoKHeCoCUYQjRx6BAgBEAU&amp;url=http://atlasexperiment.org/photos/lhc.html&amp;psig=AOvVaw2zX8ZV356JaFMsp-ncfDIi&amp;ust=154144720920286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es/url?sa=i&amp;rct=j&amp;q=&amp;esrc=s&amp;source=images&amp;cd=&amp;cad=rja&amp;uact=8&amp;ved=2ahUKEwjZmc6DwbreAhUQmRoKHReyAbMQjRx6BAgBEAU&amp;url=https://www.le97150.fr/vie-locale/importations-de-marchandises-un-veritable-casse-tete.html&amp;psig=AOvVaw0riuB7hoh0nvrUOe9BSROO&amp;ust=1541412983987240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Juan.knaster@iter.org" TargetMode="External"/><Relationship Id="rId2" Type="http://schemas.openxmlformats.org/officeDocument/2006/relationships/hyperlink" Target="mailto:juan.knaster@f4e.europa.eu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hyperlink" Target="https://www.google.es/url?sa=i&amp;rct=j&amp;q=&amp;esrc=s&amp;source=images&amp;cd=&amp;cad=rja&amp;uact=8&amp;ved=2ahUKEwinvLzQ0breAhXNxoUKHcQhALgQjRx6BAgBEAU&amp;url=https://gergal.webcindario.com/calaralto.html&amp;psig=AOvVaw0ug18yWR__ABxHC1BHB8PC&amp;ust=154141743514127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7328" y="2204864"/>
            <a:ext cx="6408712" cy="1118255"/>
          </a:xfrm>
          <a:custGeom>
            <a:avLst/>
            <a:gdLst>
              <a:gd name="connsiteX0" fmla="*/ 0 w 3850537"/>
              <a:gd name="connsiteY0" fmla="*/ 0 h 1215588"/>
              <a:gd name="connsiteX1" fmla="*/ 3647935 w 3850537"/>
              <a:gd name="connsiteY1" fmla="*/ 0 h 1215588"/>
              <a:gd name="connsiteX2" fmla="*/ 3850537 w 3850537"/>
              <a:gd name="connsiteY2" fmla="*/ 202602 h 1215588"/>
              <a:gd name="connsiteX3" fmla="*/ 3850537 w 3850537"/>
              <a:gd name="connsiteY3" fmla="*/ 1215588 h 1215588"/>
              <a:gd name="connsiteX4" fmla="*/ 0 w 3850537"/>
              <a:gd name="connsiteY4" fmla="*/ 1215588 h 1215588"/>
              <a:gd name="connsiteX5" fmla="*/ 0 w 3850537"/>
              <a:gd name="connsiteY5" fmla="*/ 0 h 1215588"/>
              <a:gd name="connsiteX0" fmla="*/ 0 w 3850537"/>
              <a:gd name="connsiteY0" fmla="*/ 8467 h 1224055"/>
              <a:gd name="connsiteX1" fmla="*/ 3224601 w 3850537"/>
              <a:gd name="connsiteY1" fmla="*/ 0 h 1224055"/>
              <a:gd name="connsiteX2" fmla="*/ 3850537 w 3850537"/>
              <a:gd name="connsiteY2" fmla="*/ 211069 h 1224055"/>
              <a:gd name="connsiteX3" fmla="*/ 3850537 w 3850537"/>
              <a:gd name="connsiteY3" fmla="*/ 1224055 h 1224055"/>
              <a:gd name="connsiteX4" fmla="*/ 0 w 3850537"/>
              <a:gd name="connsiteY4" fmla="*/ 1224055 h 1224055"/>
              <a:gd name="connsiteX5" fmla="*/ 0 w 3850537"/>
              <a:gd name="connsiteY5" fmla="*/ 8467 h 1224055"/>
              <a:gd name="connsiteX0" fmla="*/ 0 w 3850537"/>
              <a:gd name="connsiteY0" fmla="*/ 8467 h 1224055"/>
              <a:gd name="connsiteX1" fmla="*/ 3224601 w 3850537"/>
              <a:gd name="connsiteY1" fmla="*/ 0 h 1224055"/>
              <a:gd name="connsiteX2" fmla="*/ 3605004 w 3850537"/>
              <a:gd name="connsiteY2" fmla="*/ 1066203 h 1224055"/>
              <a:gd name="connsiteX3" fmla="*/ 3850537 w 3850537"/>
              <a:gd name="connsiteY3" fmla="*/ 1224055 h 1224055"/>
              <a:gd name="connsiteX4" fmla="*/ 0 w 3850537"/>
              <a:gd name="connsiteY4" fmla="*/ 1224055 h 1224055"/>
              <a:gd name="connsiteX5" fmla="*/ 0 w 3850537"/>
              <a:gd name="connsiteY5" fmla="*/ 8467 h 1224055"/>
              <a:gd name="connsiteX0" fmla="*/ 0 w 3706603"/>
              <a:gd name="connsiteY0" fmla="*/ 8467 h 1224055"/>
              <a:gd name="connsiteX1" fmla="*/ 3224601 w 3706603"/>
              <a:gd name="connsiteY1" fmla="*/ 0 h 1224055"/>
              <a:gd name="connsiteX2" fmla="*/ 3605004 w 3706603"/>
              <a:gd name="connsiteY2" fmla="*/ 1066203 h 1224055"/>
              <a:gd name="connsiteX3" fmla="*/ 3706603 w 3706603"/>
              <a:gd name="connsiteY3" fmla="*/ 1215589 h 1224055"/>
              <a:gd name="connsiteX4" fmla="*/ 0 w 3706603"/>
              <a:gd name="connsiteY4" fmla="*/ 1224055 h 1224055"/>
              <a:gd name="connsiteX5" fmla="*/ 0 w 3706603"/>
              <a:gd name="connsiteY5" fmla="*/ 8467 h 122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6603" h="1224055">
                <a:moveTo>
                  <a:pt x="0" y="8467"/>
                </a:moveTo>
                <a:lnTo>
                  <a:pt x="3224601" y="0"/>
                </a:lnTo>
                <a:lnTo>
                  <a:pt x="3605004" y="1066203"/>
                </a:lnTo>
                <a:lnTo>
                  <a:pt x="3706603" y="1215589"/>
                </a:lnTo>
                <a:lnTo>
                  <a:pt x="0" y="1224055"/>
                </a:lnTo>
                <a:lnTo>
                  <a:pt x="0" y="8467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en-US" sz="3200" b="0" dirty="0" smtClean="0"/>
              <a:t>Enthusiasm for Fusion</a:t>
            </a:r>
          </a:p>
          <a:p>
            <a:r>
              <a:rPr lang="en-US" sz="3200" b="0" dirty="0" smtClean="0"/>
              <a:t>Advices for young researchers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9336" y="4656135"/>
            <a:ext cx="7292284" cy="904863"/>
          </a:xfrm>
        </p:spPr>
        <p:txBody>
          <a:bodyPr/>
          <a:lstStyle/>
          <a:p>
            <a:r>
              <a:rPr lang="en-US" spc="-50" dirty="0" smtClean="0"/>
              <a:t>Juan Knaster</a:t>
            </a:r>
          </a:p>
          <a:p>
            <a:r>
              <a:rPr lang="en-US" spc="-50" dirty="0" smtClean="0"/>
              <a:t>Deputy Head of ITER </a:t>
            </a:r>
            <a:r>
              <a:rPr lang="en-US" spc="-50" dirty="0" err="1" smtClean="0"/>
              <a:t>Programme</a:t>
            </a:r>
            <a:r>
              <a:rPr lang="en-US" spc="-50" dirty="0" smtClean="0"/>
              <a:t> Department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67408" y="5949280"/>
            <a:ext cx="4032448" cy="836712"/>
          </a:xfrm>
        </p:spPr>
        <p:txBody>
          <a:bodyPr>
            <a:noAutofit/>
          </a:bodyPr>
          <a:lstStyle/>
          <a:p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FuseNet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PhD Event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November 2018</a:t>
            </a:r>
            <a:endParaRPr lang="en-I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7408" y="4365104"/>
            <a:ext cx="3456384" cy="0"/>
          </a:xfrm>
          <a:prstGeom prst="line">
            <a:avLst/>
          </a:prstGeom>
          <a:ln w="19050">
            <a:solidFill>
              <a:srgbClr val="FFFFFF">
                <a:alpha val="52157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67408" y="5805264"/>
            <a:ext cx="3456384" cy="0"/>
          </a:xfrm>
          <a:prstGeom prst="line">
            <a:avLst/>
          </a:prstGeom>
          <a:ln w="12700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0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Moved to private industry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AutoShape 2" descr="Risultati immagini per rhodotr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Risultati immagini per rhodotr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2" name="Picture 6" descr="https://d3gx8i893xzz0e.cloudfront.net/fileadmin/transportation/products_applications/cross_linking.jpg?1451902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875858"/>
            <a:ext cx="4012673" cy="2892016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622764" y="6273225"/>
            <a:ext cx="157370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Late 90s</a:t>
            </a:r>
            <a:endParaRPr lang="en-GB" sz="3200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2180455"/>
            <a:ext cx="3600400" cy="3264769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54144" y="5590981"/>
            <a:ext cx="375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10 mA of e</a:t>
            </a:r>
            <a:r>
              <a:rPr lang="en-US" b="1" baseline="30000" dirty="0" smtClean="0">
                <a:solidFill>
                  <a:srgbClr val="0070C0"/>
                </a:solidFill>
              </a:rPr>
              <a:t>- </a:t>
            </a:r>
            <a:r>
              <a:rPr lang="en-US" b="1" dirty="0" smtClean="0">
                <a:solidFill>
                  <a:srgbClr val="0070C0"/>
                </a:solidFill>
              </a:rPr>
              <a:t>at 10 MeV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sterilizing medical products at 25 </a:t>
            </a:r>
            <a:r>
              <a:rPr lang="en-US" b="1" dirty="0" err="1" smtClean="0">
                <a:solidFill>
                  <a:srgbClr val="0070C0"/>
                </a:solidFill>
              </a:rPr>
              <a:t>kGy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76" y="3162584"/>
            <a:ext cx="3689968" cy="3126248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123639" y="4809733"/>
            <a:ext cx="3884129" cy="85151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None/>
              <a:defRPr sz="2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9750" indent="-2000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8525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8888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7663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Production Manager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n a factory near Madrid 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AutoShape 2" descr="Risultati immagini per lhcb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613699" y="980728"/>
            <a:ext cx="3098925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Late 90s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a</a:t>
            </a:r>
            <a:r>
              <a:rPr lang="en-US" sz="3200" b="1" dirty="0" smtClean="0">
                <a:solidFill>
                  <a:srgbClr val="00B050"/>
                </a:solidFill>
              </a:rPr>
              <a:t>lmost two years</a:t>
            </a:r>
            <a:endParaRPr lang="en-GB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7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in science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3639" y="3801621"/>
            <a:ext cx="3884129" cy="851515"/>
          </a:xfrm>
        </p:spPr>
        <p:txBody>
          <a:bodyPr/>
          <a:lstStyle/>
          <a:p>
            <a:pPr algn="ctr"/>
            <a:r>
              <a:rPr lang="en-US" dirty="0" smtClean="0"/>
              <a:t>As mechanical engineer </a:t>
            </a:r>
          </a:p>
          <a:p>
            <a:pPr algn="ctr"/>
            <a:r>
              <a:rPr lang="en-US" dirty="0" smtClean="0"/>
              <a:t>LHC Division/Vacuum Group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10" y="4793704"/>
            <a:ext cx="13795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9" y="980728"/>
            <a:ext cx="4676217" cy="2633266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789040"/>
            <a:ext cx="4056112" cy="304208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191" y="3795532"/>
            <a:ext cx="4056112" cy="303138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445276" y="2027593"/>
            <a:ext cx="248337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1999 till 2005</a:t>
            </a:r>
            <a:endParaRPr lang="en-GB" sz="3200" b="1" dirty="0">
              <a:solidFill>
                <a:srgbClr val="00B050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3863752" y="3848075"/>
            <a:ext cx="4032448" cy="260526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2" descr="Risultati immagini per plug-in module lhc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35" y="1196752"/>
            <a:ext cx="4120509" cy="203164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4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8720"/>
            <a:ext cx="6034460" cy="3051911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908721"/>
            <a:ext cx="5768480" cy="305191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Risultati immagini per dipole magnets of the lhc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078377"/>
            <a:ext cx="3168352" cy="237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4147748"/>
            <a:ext cx="5760640" cy="2305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335360" y="250969"/>
            <a:ext cx="8448939" cy="451406"/>
          </a:xfrm>
        </p:spPr>
        <p:txBody>
          <a:bodyPr/>
          <a:lstStyle/>
          <a:p>
            <a:r>
              <a:rPr lang="en-US" dirty="0" smtClean="0"/>
              <a:t>In vacuum but dreaming with SC magnets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5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42752"/>
            <a:ext cx="5951985" cy="3193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400600" cy="36427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99656" y="1988840"/>
            <a:ext cx="2360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CERN-THESIS-2005-009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2" name="Content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669850"/>
            <a:ext cx="5989091" cy="3071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1094"/>
            <a:ext cx="6096001" cy="340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4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Advices I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5400" y="1052736"/>
            <a:ext cx="11017224" cy="5216813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600" dirty="0" smtClean="0"/>
              <a:t>Harmonize your personal and your professional life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600" dirty="0" smtClean="0"/>
              <a:t>Make friends – </a:t>
            </a:r>
            <a:r>
              <a:rPr lang="en-US" sz="3600" dirty="0"/>
              <a:t>b</a:t>
            </a:r>
            <a:r>
              <a:rPr lang="en-US" sz="3600" dirty="0" smtClean="0"/>
              <a:t>uild network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600" dirty="0" smtClean="0"/>
              <a:t>To convey a message, there are two factors</a:t>
            </a:r>
          </a:p>
          <a:p>
            <a:pPr marL="882650" lvl="1" indent="-34290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800" dirty="0" smtClean="0"/>
              <a:t>How you say</a:t>
            </a:r>
          </a:p>
          <a:p>
            <a:pPr marL="882650" lvl="1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800" dirty="0" smtClean="0"/>
              <a:t>When you say</a:t>
            </a:r>
            <a:endParaRPr lang="en-US" sz="28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300" dirty="0"/>
              <a:t>Learn to listen to other’s </a:t>
            </a:r>
            <a:r>
              <a:rPr lang="en-US" sz="3300" dirty="0" smtClean="0"/>
              <a:t>opinions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300" dirty="0" smtClean="0"/>
              <a:t>Follow your dreams</a:t>
            </a:r>
            <a:endParaRPr lang="en-US" sz="3300" dirty="0"/>
          </a:p>
          <a:p>
            <a:pPr marL="882650" lvl="1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endParaRPr lang="en-US" sz="2800" dirty="0" smtClean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  <p:pic>
        <p:nvPicPr>
          <p:cNvPr id="3074" name="Picture 2" descr="654961563700365546701028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0" b="10641"/>
          <a:stretch/>
        </p:blipFill>
        <p:spPr bwMode="auto">
          <a:xfrm>
            <a:off x="7248128" y="3378845"/>
            <a:ext cx="4871864" cy="343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8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in Fusion world – ITER’s magnets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1" y="966871"/>
            <a:ext cx="3888017" cy="23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988840"/>
            <a:ext cx="3085151" cy="4113534"/>
          </a:xfrm>
          <a:prstGeom prst="rect">
            <a:avLst/>
          </a:prstGeom>
        </p:spPr>
      </p:pic>
      <p:pic>
        <p:nvPicPr>
          <p:cNvPr id="11" name="Picture 6" descr="http://www.iter.org/doc/all/content/com/gallery/media/7%20-%20technical/tf_overview_no_plasma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531" y="1628800"/>
            <a:ext cx="4044280" cy="3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51" y="3861048"/>
            <a:ext cx="3600366" cy="240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7968208" y="1055789"/>
            <a:ext cx="408015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End of 2005 onwards…</a:t>
            </a:r>
            <a:endParaRPr lang="en-GB" sz="3200" b="1" dirty="0">
              <a:solidFill>
                <a:srgbClr val="00B050"/>
              </a:solidFill>
            </a:endParaRPr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2066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445411" y="1043444"/>
            <a:ext cx="32824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6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Invited talk in MT2011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680176" y="980728"/>
            <a:ext cx="33609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</a:rPr>
              <a:t>Invited talk in ASC2012</a:t>
            </a:r>
            <a:endParaRPr lang="en-GB" sz="2600" b="1" dirty="0">
              <a:solidFill>
                <a:srgbClr val="0070C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2"/>
          <a:stretch/>
        </p:blipFill>
        <p:spPr bwMode="auto">
          <a:xfrm>
            <a:off x="335360" y="1566084"/>
            <a:ext cx="5466538" cy="4837682"/>
          </a:xfrm>
          <a:prstGeom prst="rect">
            <a:avLst/>
          </a:prstGeom>
          <a:noFill/>
          <a:ln w="38100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66084"/>
            <a:ext cx="5843063" cy="4837682"/>
          </a:xfrm>
          <a:prstGeom prst="rect">
            <a:avLst/>
          </a:prstGeom>
          <a:noFill/>
          <a:ln w="38100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1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Risultati immagini per toky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2306646"/>
            <a:ext cx="6744072" cy="42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9" t="36106" r="26193" b="9594"/>
          <a:stretch/>
        </p:blipFill>
        <p:spPr bwMode="auto">
          <a:xfrm>
            <a:off x="962607" y="3789040"/>
            <a:ext cx="2520280" cy="269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79976" cy="391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08168" y="1188041"/>
            <a:ext cx="423545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June 2012 – April 20018</a:t>
            </a:r>
            <a:endParaRPr lang="en-GB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IFMIF/EVEDA</a:t>
            </a:r>
            <a:endParaRPr lang="en-GB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394" y="2924944"/>
            <a:ext cx="5328270" cy="344860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384032" y="14847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b="1" dirty="0" smtClean="0">
                <a:solidFill>
                  <a:srgbClr val="C00000"/>
                </a:solidFill>
              </a:rPr>
              <a:t>I</a:t>
            </a:r>
            <a:r>
              <a:rPr lang="en-US" altLang="ja-JP" b="1" dirty="0" smtClean="0"/>
              <a:t>nternational </a:t>
            </a:r>
            <a:r>
              <a:rPr lang="en-US" altLang="ja-JP" b="1" dirty="0">
                <a:solidFill>
                  <a:srgbClr val="C00000"/>
                </a:solidFill>
              </a:rPr>
              <a:t>F</a:t>
            </a:r>
            <a:r>
              <a:rPr lang="en-US" altLang="ja-JP" b="1" dirty="0"/>
              <a:t>usion </a:t>
            </a:r>
            <a:r>
              <a:rPr lang="en-US" altLang="ja-JP" b="1" dirty="0">
                <a:solidFill>
                  <a:srgbClr val="C00000"/>
                </a:solidFill>
              </a:rPr>
              <a:t>M</a:t>
            </a:r>
            <a:r>
              <a:rPr lang="en-US" altLang="ja-JP" b="1" dirty="0"/>
              <a:t>aterial </a:t>
            </a:r>
            <a:r>
              <a:rPr lang="en-US" altLang="ja-JP" b="1" dirty="0">
                <a:solidFill>
                  <a:srgbClr val="C00000"/>
                </a:solidFill>
              </a:rPr>
              <a:t>I</a:t>
            </a:r>
            <a:r>
              <a:rPr lang="en-US" altLang="ja-JP" b="1" dirty="0"/>
              <a:t>rradiation </a:t>
            </a:r>
            <a:r>
              <a:rPr lang="en-US" altLang="ja-JP" b="1" dirty="0">
                <a:solidFill>
                  <a:srgbClr val="C00000"/>
                </a:solidFill>
              </a:rPr>
              <a:t>F</a:t>
            </a:r>
            <a:r>
              <a:rPr lang="en-US" altLang="ja-JP" b="1" dirty="0"/>
              <a:t>acility</a:t>
            </a:r>
            <a:endParaRPr lang="es-ES" altLang="es-ES" b="1" dirty="0"/>
          </a:p>
          <a:p>
            <a:pPr algn="ctr">
              <a:spcBef>
                <a:spcPct val="0"/>
              </a:spcBef>
            </a:pPr>
            <a:r>
              <a:rPr lang="en-US" altLang="es-ES" b="1" dirty="0">
                <a:solidFill>
                  <a:srgbClr val="C00000"/>
                </a:solidFill>
              </a:rPr>
              <a:t>E</a:t>
            </a:r>
            <a:r>
              <a:rPr lang="en-US" altLang="es-ES" b="1" dirty="0"/>
              <a:t>ngineering </a:t>
            </a:r>
            <a:r>
              <a:rPr lang="en-US" altLang="es-ES" b="1" dirty="0">
                <a:solidFill>
                  <a:srgbClr val="C00000"/>
                </a:solidFill>
              </a:rPr>
              <a:t>V</a:t>
            </a:r>
            <a:r>
              <a:rPr lang="en-US" altLang="es-ES" b="1" dirty="0"/>
              <a:t>alidation and </a:t>
            </a:r>
            <a:r>
              <a:rPr lang="en-US" altLang="es-ES" b="1" dirty="0">
                <a:solidFill>
                  <a:srgbClr val="C00000"/>
                </a:solidFill>
              </a:rPr>
              <a:t>E</a:t>
            </a:r>
            <a:r>
              <a:rPr lang="en-US" altLang="es-ES" b="1" dirty="0"/>
              <a:t>ngineering </a:t>
            </a:r>
            <a:r>
              <a:rPr lang="en-US" altLang="es-ES" b="1" dirty="0">
                <a:solidFill>
                  <a:srgbClr val="C00000"/>
                </a:solidFill>
              </a:rPr>
              <a:t>D</a:t>
            </a:r>
            <a:r>
              <a:rPr lang="en-US" altLang="es-ES" b="1" dirty="0"/>
              <a:t>esign </a:t>
            </a:r>
            <a:r>
              <a:rPr lang="en-US" altLang="es-ES" b="1" dirty="0">
                <a:solidFill>
                  <a:srgbClr val="C00000"/>
                </a:solidFill>
              </a:rPr>
              <a:t>A</a:t>
            </a:r>
            <a:r>
              <a:rPr lang="en-US" altLang="es-ES" b="1" dirty="0"/>
              <a:t>ctivities</a:t>
            </a:r>
            <a:endParaRPr lang="en-US" altLang="ja-JP" b="1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908720"/>
            <a:ext cx="6625058" cy="308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833197"/>
            <a:ext cx="5616624" cy="254035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2" name="Picture 11" descr="ifmif-logo-large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56468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105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37"/>
          <a:stretch/>
        </p:blipFill>
        <p:spPr bwMode="auto">
          <a:xfrm>
            <a:off x="4308830" y="100484"/>
            <a:ext cx="3155322" cy="239241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20"/>
          <a:stretch/>
        </p:blipFill>
        <p:spPr bwMode="auto">
          <a:xfrm>
            <a:off x="398722" y="104180"/>
            <a:ext cx="3465030" cy="145261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60"/>
          <a:stretch/>
        </p:blipFill>
        <p:spPr bwMode="auto">
          <a:xfrm>
            <a:off x="7824192" y="132284"/>
            <a:ext cx="4104456" cy="156852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2" y="3212976"/>
            <a:ext cx="3465030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09" y="1772816"/>
            <a:ext cx="3450543" cy="120098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30" y="2636912"/>
            <a:ext cx="3155322" cy="123359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857898"/>
            <a:ext cx="4104456" cy="308327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9" y="4077072"/>
            <a:ext cx="3190594" cy="2708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11"/>
          <a:srcRect t="3865" r="1833" b="4080"/>
          <a:stretch/>
        </p:blipFill>
        <p:spPr>
          <a:xfrm>
            <a:off x="7640648" y="5103058"/>
            <a:ext cx="4504024" cy="1682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886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mmagine correla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340768"/>
            <a:ext cx="7220792" cy="481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83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hard - Three years later…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124744"/>
            <a:ext cx="6208697" cy="4750594"/>
          </a:xfrm>
          <a:prstGeom prst="rect">
            <a:avLst/>
          </a:prstGeom>
          <a:solidFill>
            <a:srgbClr val="92D050"/>
          </a:solidFill>
          <a:ln w="38100">
            <a:solidFill>
              <a:srgbClr val="92D050"/>
            </a:solidFill>
          </a:ln>
          <a:ex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"/>
          <a:stretch/>
        </p:blipFill>
        <p:spPr bwMode="auto">
          <a:xfrm>
            <a:off x="7032104" y="980728"/>
            <a:ext cx="4795822" cy="5124301"/>
          </a:xfrm>
          <a:prstGeom prst="rect">
            <a:avLst/>
          </a:prstGeom>
          <a:solidFill>
            <a:srgbClr val="92D050"/>
          </a:solidFill>
          <a:ln w="38100">
            <a:solidFill>
              <a:srgbClr val="92D050"/>
            </a:solidFill>
          </a:ln>
          <a:extLst/>
        </p:spPr>
      </p:pic>
      <p:sp>
        <p:nvSpPr>
          <p:cNvPr id="10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  <p:pic>
        <p:nvPicPr>
          <p:cNvPr id="11" name="Picture 10" descr="ifmif-logo-large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56468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Advices II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559496" y="1340768"/>
            <a:ext cx="81369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/>
                </a:solidFill>
              </a:rPr>
              <a:t>Align with the corporative strategy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chemeClr val="tx2"/>
                </a:solidFill>
              </a:rPr>
              <a:t>Study, enjoy learning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chemeClr val="tx2"/>
                </a:solidFill>
              </a:rPr>
              <a:t>Ask questions, don’t be shy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chemeClr val="tx2"/>
                </a:solidFill>
              </a:rPr>
              <a:t>Be </a:t>
            </a:r>
            <a:r>
              <a:rPr lang="en-US" sz="3600" b="1" dirty="0">
                <a:solidFill>
                  <a:schemeClr val="tx2"/>
                </a:solidFill>
              </a:rPr>
              <a:t>honest, be </a:t>
            </a:r>
            <a:r>
              <a:rPr lang="en-US" sz="3600" b="1" dirty="0" smtClean="0">
                <a:solidFill>
                  <a:schemeClr val="tx2"/>
                </a:solidFill>
              </a:rPr>
              <a:t>frank… never lie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chemeClr val="tx2"/>
                </a:solidFill>
              </a:rPr>
              <a:t>Be resilient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chemeClr val="tx2"/>
                </a:solidFill>
              </a:rPr>
              <a:t>Be generous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chemeClr val="tx2"/>
                </a:solidFill>
              </a:rPr>
              <a:t>Be perseverant… believe </a:t>
            </a:r>
            <a:r>
              <a:rPr lang="en-US" sz="3600" b="1" dirty="0">
                <a:solidFill>
                  <a:schemeClr val="tx2"/>
                </a:solidFill>
              </a:rPr>
              <a:t>in your </a:t>
            </a:r>
            <a:r>
              <a:rPr lang="en-US" sz="3600" b="1" dirty="0" smtClean="0">
                <a:solidFill>
                  <a:schemeClr val="tx2"/>
                </a:solidFill>
              </a:rPr>
              <a:t>dreams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1"/>
            <a:ext cx="12192000" cy="68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40216" y="332656"/>
            <a:ext cx="4020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April 20018 onwards…</a:t>
            </a:r>
            <a:endParaRPr lang="en-GB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8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IBF/17 Avignon - The EU ITER Contribution: News &amp; Opportunities - Johannes P. Schwemmer</a:t>
            </a:r>
            <a:endParaRPr lang="en-US" dirty="0" smtClean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719736" y="980728"/>
            <a:ext cx="8229600" cy="20882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000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8525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8888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7663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400" dirty="0" smtClean="0"/>
              <a:t>All </a:t>
            </a:r>
            <a:r>
              <a:rPr lang="es-ES" sz="3400" dirty="0" err="1" smtClean="0"/>
              <a:t>stars</a:t>
            </a:r>
            <a:r>
              <a:rPr lang="es-ES" sz="3400" dirty="0" smtClean="0"/>
              <a:t> are </a:t>
            </a:r>
            <a:r>
              <a:rPr lang="es-ES" sz="3400" dirty="0" err="1" smtClean="0"/>
              <a:t>fusion</a:t>
            </a:r>
            <a:r>
              <a:rPr lang="es-ES" sz="3400" dirty="0" smtClean="0"/>
              <a:t> </a:t>
            </a:r>
            <a:r>
              <a:rPr lang="es-ES" sz="3400" dirty="0" err="1" smtClean="0"/>
              <a:t>reactors</a:t>
            </a:r>
            <a:endParaRPr lang="es-ES" sz="3400" dirty="0" smtClean="0"/>
          </a:p>
          <a:p>
            <a:pPr algn="ctr"/>
            <a:r>
              <a:rPr lang="es-ES" sz="3400" dirty="0" err="1" smtClean="0"/>
              <a:t>by</a:t>
            </a:r>
            <a:r>
              <a:rPr lang="es-ES" sz="3400" dirty="0" smtClean="0"/>
              <a:t> </a:t>
            </a:r>
            <a:r>
              <a:rPr lang="es-ES" sz="3400" dirty="0" err="1" smtClean="0"/>
              <a:t>gravitational</a:t>
            </a:r>
            <a:r>
              <a:rPr lang="es-ES" sz="3400" dirty="0" smtClean="0"/>
              <a:t> </a:t>
            </a:r>
            <a:r>
              <a:rPr lang="es-ES" sz="3400" dirty="0" err="1" smtClean="0"/>
              <a:t>confinement</a:t>
            </a:r>
            <a:endParaRPr lang="es-ES" sz="3400" dirty="0" smtClean="0"/>
          </a:p>
          <a:p>
            <a:pPr algn="ctr"/>
            <a:endParaRPr lang="es-ES" sz="3400" dirty="0" smtClean="0"/>
          </a:p>
          <a:p>
            <a:pPr algn="ctr"/>
            <a:r>
              <a:rPr lang="es-ES" sz="3400" dirty="0" err="1" smtClean="0"/>
              <a:t>We</a:t>
            </a:r>
            <a:r>
              <a:rPr lang="es-ES" sz="3400" dirty="0" smtClean="0"/>
              <a:t> </a:t>
            </a:r>
            <a:r>
              <a:rPr lang="es-ES" sz="3400" dirty="0" err="1" smtClean="0"/>
              <a:t>aim</a:t>
            </a:r>
            <a:r>
              <a:rPr lang="es-ES" sz="3400" dirty="0" smtClean="0"/>
              <a:t> to </a:t>
            </a:r>
            <a:r>
              <a:rPr lang="es-ES" sz="3400" dirty="0" err="1" smtClean="0"/>
              <a:t>bring</a:t>
            </a:r>
            <a:r>
              <a:rPr lang="es-ES" sz="3400" dirty="0" smtClean="0"/>
              <a:t> a </a:t>
            </a:r>
            <a:r>
              <a:rPr lang="es-ES" sz="3400" dirty="0" err="1" smtClean="0"/>
              <a:t>star</a:t>
            </a:r>
            <a:r>
              <a:rPr lang="es-ES" sz="3400" dirty="0" smtClean="0"/>
              <a:t> to </a:t>
            </a:r>
            <a:r>
              <a:rPr lang="es-ES" sz="3400" dirty="0" err="1" smtClean="0"/>
              <a:t>earth</a:t>
            </a:r>
            <a:endParaRPr lang="es-ES" sz="3400" dirty="0" smtClean="0"/>
          </a:p>
          <a:p>
            <a:pPr algn="ctr"/>
            <a:endParaRPr lang="es-ES" sz="3400" dirty="0" smtClean="0"/>
          </a:p>
          <a:p>
            <a:pPr algn="ctr"/>
            <a:r>
              <a:rPr lang="es-ES" sz="3400" dirty="0" err="1" smtClean="0">
                <a:solidFill>
                  <a:srgbClr val="0070C0"/>
                </a:solidFill>
              </a:rPr>
              <a:t>Is</a:t>
            </a:r>
            <a:r>
              <a:rPr lang="es-ES" sz="3400" dirty="0" smtClean="0">
                <a:solidFill>
                  <a:srgbClr val="0070C0"/>
                </a:solidFill>
              </a:rPr>
              <a:t> </a:t>
            </a:r>
            <a:r>
              <a:rPr lang="es-ES" sz="3400" dirty="0" err="1" smtClean="0">
                <a:solidFill>
                  <a:srgbClr val="0070C0"/>
                </a:solidFill>
              </a:rPr>
              <a:t>it</a:t>
            </a:r>
            <a:r>
              <a:rPr lang="es-ES" sz="3400" dirty="0" smtClean="0">
                <a:solidFill>
                  <a:srgbClr val="0070C0"/>
                </a:solidFill>
              </a:rPr>
              <a:t> </a:t>
            </a:r>
            <a:r>
              <a:rPr lang="es-ES" sz="3400" dirty="0" err="1" smtClean="0">
                <a:solidFill>
                  <a:srgbClr val="0070C0"/>
                </a:solidFill>
              </a:rPr>
              <a:t>not</a:t>
            </a:r>
            <a:r>
              <a:rPr lang="es-ES" sz="3400" dirty="0" smtClean="0">
                <a:solidFill>
                  <a:srgbClr val="0070C0"/>
                </a:solidFill>
              </a:rPr>
              <a:t> a </a:t>
            </a:r>
            <a:r>
              <a:rPr lang="es-ES" sz="3400" dirty="0" err="1" smtClean="0">
                <a:solidFill>
                  <a:srgbClr val="0070C0"/>
                </a:solidFill>
              </a:rPr>
              <a:t>beautiful</a:t>
            </a:r>
            <a:r>
              <a:rPr lang="es-ES" sz="3400" dirty="0" smtClean="0">
                <a:solidFill>
                  <a:srgbClr val="0070C0"/>
                </a:solidFill>
              </a:rPr>
              <a:t> </a:t>
            </a:r>
            <a:r>
              <a:rPr lang="es-ES" sz="3400" dirty="0" err="1" smtClean="0">
                <a:solidFill>
                  <a:srgbClr val="0070C0"/>
                </a:solidFill>
              </a:rPr>
              <a:t>dream</a:t>
            </a:r>
            <a:r>
              <a:rPr lang="es-ES" sz="3400" dirty="0" smtClean="0">
                <a:solidFill>
                  <a:srgbClr val="0070C0"/>
                </a:solidFill>
              </a:rPr>
              <a:t>?</a:t>
            </a:r>
            <a:endParaRPr lang="es-ES" sz="3400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" y="0"/>
            <a:ext cx="4204254" cy="3149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7" y="4509120"/>
            <a:ext cx="12172461" cy="242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8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Advices III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054694" y="1844823"/>
            <a:ext cx="590578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 humble</a:t>
            </a:r>
            <a:endParaRPr lang="en-US" sz="10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2904" y="3444778"/>
            <a:ext cx="7917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Arrogance is the pride of dulls</a:t>
            </a:r>
            <a:endParaRPr lang="en-GB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35760" y="5229200"/>
            <a:ext cx="43965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hlinkClick r:id="rId2"/>
              </a:rPr>
              <a:t>j</a:t>
            </a:r>
            <a:r>
              <a:rPr lang="en-US" sz="2800" dirty="0" smtClean="0">
                <a:hlinkClick r:id="rId2"/>
              </a:rPr>
              <a:t>uan.knaster@f4e.europa.eu</a:t>
            </a:r>
            <a:endParaRPr lang="en-US" sz="2800" dirty="0" smtClean="0"/>
          </a:p>
          <a:p>
            <a:pPr algn="ctr"/>
            <a:r>
              <a:rPr lang="en-US" sz="2800" dirty="0">
                <a:hlinkClick r:id="rId3"/>
              </a:rPr>
              <a:t>j</a:t>
            </a:r>
            <a:r>
              <a:rPr lang="en-US" sz="2800" dirty="0" smtClean="0">
                <a:hlinkClick r:id="rId3"/>
              </a:rPr>
              <a:t>uan.knaster@iter.org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472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6059" y="2398790"/>
            <a:ext cx="5561604" cy="3786293"/>
          </a:xfrm>
        </p:spPr>
        <p:txBody>
          <a:bodyPr/>
          <a:lstStyle/>
          <a:p>
            <a:pPr marL="380990" lvl="1" indent="-380990">
              <a:spcBef>
                <a:spcPts val="1600"/>
              </a:spcBef>
              <a:buClr>
                <a:srgbClr val="0070C0"/>
              </a:buClr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European Joint Undertaking </a:t>
            </a:r>
            <a:r>
              <a:rPr lang="en-GB" sz="1800" b="1" dirty="0">
                <a:solidFill>
                  <a:schemeClr val="tx2"/>
                </a:solidFill>
                <a:latin typeface="+mj-lt"/>
              </a:rPr>
              <a:t>set up by the European Council in 2007 for 35 years</a:t>
            </a:r>
          </a:p>
          <a:p>
            <a:pPr marL="380990" lvl="1" indent="-380990">
              <a:spcBef>
                <a:spcPts val="1600"/>
              </a:spcBef>
              <a:buClr>
                <a:srgbClr val="0070C0"/>
              </a:buClr>
            </a:pPr>
            <a:r>
              <a:rPr lang="en-GB" sz="1800" b="1" dirty="0">
                <a:solidFill>
                  <a:schemeClr val="tx2"/>
                </a:solidFill>
                <a:latin typeface="+mj-lt"/>
              </a:rPr>
              <a:t>Governed by 29 states (EU28 + CH) and the European Commission</a:t>
            </a:r>
            <a:endParaRPr lang="en-US" sz="1800" b="1" dirty="0">
              <a:solidFill>
                <a:schemeClr val="tx2"/>
              </a:solidFill>
              <a:latin typeface="+mj-lt"/>
            </a:endParaRPr>
          </a:p>
          <a:p>
            <a:pPr marL="380990" lvl="1" indent="-380990">
              <a:spcBef>
                <a:spcPts val="1600"/>
              </a:spcBef>
              <a:buClr>
                <a:srgbClr val="0070C0"/>
              </a:buClr>
            </a:pPr>
            <a:r>
              <a:rPr lang="en-IE" sz="1800" b="1" dirty="0">
                <a:solidFill>
                  <a:schemeClr val="tx2"/>
                </a:solidFill>
                <a:latin typeface="+mj-lt"/>
              </a:rPr>
              <a:t>Headquarters: Barcelona, </a:t>
            </a:r>
            <a:r>
              <a:rPr lang="en-GB" sz="1800" b="1" dirty="0">
                <a:solidFill>
                  <a:schemeClr val="tx2"/>
                </a:solidFill>
                <a:latin typeface="+mj-lt"/>
              </a:rPr>
              <a:t>Spain </a:t>
            </a:r>
            <a:br>
              <a:rPr lang="en-GB" sz="1800" b="1" dirty="0">
                <a:solidFill>
                  <a:schemeClr val="tx2"/>
                </a:solidFill>
                <a:latin typeface="+mj-lt"/>
              </a:rPr>
            </a:br>
            <a:r>
              <a:rPr lang="en-GB" sz="1800" b="1" dirty="0">
                <a:solidFill>
                  <a:schemeClr val="tx2"/>
                </a:solidFill>
                <a:latin typeface="+mj-lt"/>
              </a:rPr>
              <a:t>Offices: 	</a:t>
            </a:r>
            <a:r>
              <a:rPr lang="en-GB" sz="1800" b="1" dirty="0" smtClean="0">
                <a:solidFill>
                  <a:schemeClr val="tx2"/>
                </a:solidFill>
                <a:latin typeface="+mj-lt"/>
              </a:rPr>
              <a:t>  </a:t>
            </a:r>
            <a:r>
              <a:rPr lang="en-GB" sz="1800" b="1" dirty="0" err="1" smtClean="0">
                <a:solidFill>
                  <a:schemeClr val="tx2"/>
                </a:solidFill>
                <a:latin typeface="+mj-lt"/>
              </a:rPr>
              <a:t>Cadarache</a:t>
            </a:r>
            <a:r>
              <a:rPr lang="en-GB" sz="1800" b="1" dirty="0">
                <a:solidFill>
                  <a:schemeClr val="tx2"/>
                </a:solidFill>
                <a:latin typeface="+mj-lt"/>
              </a:rPr>
              <a:t>, France 	  	  	</a:t>
            </a:r>
            <a:r>
              <a:rPr lang="en-GB" sz="1800" b="1" dirty="0" smtClean="0">
                <a:solidFill>
                  <a:schemeClr val="tx2"/>
                </a:solidFill>
                <a:latin typeface="+mj-lt"/>
              </a:rPr>
              <a:t>  </a:t>
            </a:r>
            <a:r>
              <a:rPr lang="en-GB" sz="1800" b="1" dirty="0" err="1" smtClean="0">
                <a:solidFill>
                  <a:schemeClr val="tx2"/>
                </a:solidFill>
                <a:latin typeface="+mj-lt"/>
              </a:rPr>
              <a:t>Garching</a:t>
            </a:r>
            <a:r>
              <a:rPr lang="en-GB" sz="1800" b="1" dirty="0">
                <a:solidFill>
                  <a:schemeClr val="tx2"/>
                </a:solidFill>
                <a:latin typeface="+mj-lt"/>
              </a:rPr>
              <a:t>, Germany</a:t>
            </a:r>
            <a:br>
              <a:rPr lang="en-GB" sz="1800" b="1" dirty="0">
                <a:solidFill>
                  <a:schemeClr val="tx2"/>
                </a:solidFill>
                <a:latin typeface="+mj-lt"/>
              </a:rPr>
            </a:br>
            <a:r>
              <a:rPr lang="en-GB" sz="1800" b="1" dirty="0">
                <a:solidFill>
                  <a:schemeClr val="tx2"/>
                </a:solidFill>
                <a:latin typeface="+mj-lt"/>
              </a:rPr>
              <a:t>	</a:t>
            </a:r>
            <a:r>
              <a:rPr lang="en-GB" sz="1800" b="1" dirty="0" smtClean="0">
                <a:solidFill>
                  <a:schemeClr val="tx2"/>
                </a:solidFill>
                <a:latin typeface="+mj-lt"/>
              </a:rPr>
              <a:t>	  </a:t>
            </a:r>
            <a:r>
              <a:rPr lang="en-GB" sz="1800" b="1" dirty="0" err="1" smtClean="0">
                <a:solidFill>
                  <a:schemeClr val="tx2"/>
                </a:solidFill>
                <a:latin typeface="+mj-lt"/>
              </a:rPr>
              <a:t>Rokkasho</a:t>
            </a:r>
            <a:r>
              <a:rPr lang="en-GB" sz="1800" b="1" dirty="0">
                <a:solidFill>
                  <a:schemeClr val="tx2"/>
                </a:solidFill>
                <a:latin typeface="+mj-lt"/>
              </a:rPr>
              <a:t>, Japan</a:t>
            </a:r>
            <a:endParaRPr lang="en-IE" sz="1800" b="1" dirty="0">
              <a:solidFill>
                <a:schemeClr val="tx2"/>
              </a:solidFill>
              <a:latin typeface="+mj-lt"/>
            </a:endParaRPr>
          </a:p>
          <a:p>
            <a:pPr marL="380990" lvl="1" indent="-380990">
              <a:spcBef>
                <a:spcPts val="1600"/>
              </a:spcBef>
              <a:buClr>
                <a:srgbClr val="0070C0"/>
              </a:buClr>
            </a:pPr>
            <a:r>
              <a:rPr lang="en-IE" sz="1800" b="1" dirty="0">
                <a:solidFill>
                  <a:schemeClr val="tx2"/>
                </a:solidFill>
                <a:latin typeface="+mj-lt"/>
              </a:rPr>
              <a:t>Staff:  </a:t>
            </a:r>
            <a:r>
              <a:rPr lang="en-IE" sz="1800" b="1" dirty="0" smtClean="0">
                <a:solidFill>
                  <a:schemeClr val="tx2"/>
                </a:solidFill>
                <a:latin typeface="+mj-lt"/>
              </a:rPr>
              <a:t>460 employees</a:t>
            </a:r>
            <a:endParaRPr lang="en-IE" sz="1800" b="1" dirty="0">
              <a:solidFill>
                <a:schemeClr val="tx2"/>
              </a:solidFill>
              <a:latin typeface="+mj-lt"/>
            </a:endParaRPr>
          </a:p>
          <a:p>
            <a:pPr marL="380990" lvl="1" indent="-380990">
              <a:spcBef>
                <a:spcPts val="1600"/>
              </a:spcBef>
              <a:buClr>
                <a:srgbClr val="0070C0"/>
              </a:buClr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Budget: €6.6 billion (</a:t>
            </a:r>
            <a:r>
              <a:rPr lang="en-US" sz="1800" b="1" dirty="0" smtClean="0">
                <a:solidFill>
                  <a:schemeClr val="tx2"/>
                </a:solidFill>
                <a:latin typeface="+mj-lt"/>
              </a:rPr>
              <a:t>2007-2020)</a:t>
            </a:r>
            <a:endParaRPr lang="en-US" sz="1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552" y="1337966"/>
            <a:ext cx="5377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IE" sz="2400" b="1" spc="-53" dirty="0">
                <a:solidFill>
                  <a:schemeClr val="tx2"/>
                </a:solidFill>
                <a:latin typeface="+mj-lt"/>
              </a:rPr>
              <a:t>The European Union organisation for</a:t>
            </a:r>
            <a:br>
              <a:rPr lang="en-IE" sz="2400" b="1" spc="-53" dirty="0">
                <a:solidFill>
                  <a:schemeClr val="tx2"/>
                </a:solidFill>
                <a:latin typeface="+mj-lt"/>
              </a:rPr>
            </a:br>
            <a:r>
              <a:rPr lang="en-IE" sz="2400" b="1" spc="-53" dirty="0">
                <a:solidFill>
                  <a:schemeClr val="tx2"/>
                </a:solidFill>
                <a:latin typeface="+mj-lt"/>
              </a:rPr>
              <a:t>the development of fusion energy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58" y="1117556"/>
            <a:ext cx="5866665" cy="5280000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51552" y="270317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indent="0"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b="1" kern="1200" spc="0">
                <a:solidFill>
                  <a:schemeClr val="bg2"/>
                </a:solidFill>
                <a:effectLst>
                  <a:outerShdw blurRad="63500" algn="ctr" rotWithShape="0">
                    <a:prstClr val="black">
                      <a:alpha val="50000"/>
                    </a:prst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IE" sz="3200" dirty="0" smtClean="0">
                <a:solidFill>
                  <a:srgbClr val="FFC000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rPr>
              <a:t>What is F4E?</a:t>
            </a:r>
            <a:endParaRPr lang="en-IE" sz="3200" dirty="0">
              <a:solidFill>
                <a:srgbClr val="FFC000"/>
              </a:solidFill>
              <a:effectLst>
                <a:outerShdw blurRad="76200" algn="ctr" rotWithShape="0">
                  <a:prstClr val="black">
                    <a:alpha val="52000"/>
                  </a:prstClr>
                </a:outerShdw>
              </a:effectLst>
            </a:endParaRP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5399" y="211259"/>
            <a:ext cx="6876407" cy="451406"/>
          </a:xfrm>
        </p:spPr>
        <p:txBody>
          <a:bodyPr/>
          <a:lstStyle/>
          <a:p>
            <a:r>
              <a:rPr lang="en-IE" sz="3200" dirty="0">
                <a:solidFill>
                  <a:srgbClr val="FFC000"/>
                </a:solidFill>
              </a:rPr>
              <a:t>F4E is </a:t>
            </a:r>
            <a:r>
              <a:rPr lang="en-IE" sz="3200" dirty="0" smtClean="0">
                <a:solidFill>
                  <a:srgbClr val="FFC000"/>
                </a:solidFill>
              </a:rPr>
              <a:t>following 3 programs</a:t>
            </a:r>
            <a:endParaRPr lang="en-IE" sz="3200" dirty="0">
              <a:solidFill>
                <a:srgbClr val="FFC000"/>
              </a:solidFill>
            </a:endParaRPr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54" y="908720"/>
            <a:ext cx="1108437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mori_m\Desktop\SA.gif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4754545"/>
            <a:ext cx="2303146" cy="187338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93" y="5005101"/>
            <a:ext cx="2987485" cy="130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48D0551C-6A10-4B97-9AEF-68154E7EA10B" descr="2F2958C6-C293-4ACD-A72A-239BE11C696D@gues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r="5970"/>
          <a:stretch/>
        </p:blipFill>
        <p:spPr bwMode="auto">
          <a:xfrm>
            <a:off x="8520316" y="5005101"/>
            <a:ext cx="2342314" cy="1228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rved Right Arrow 1"/>
          <p:cNvSpPr/>
          <p:nvPr/>
        </p:nvSpPr>
        <p:spPr>
          <a:xfrm rot="3310658">
            <a:off x="3996848" y="3485924"/>
            <a:ext cx="571710" cy="1500153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 rot="7338423" flipV="1">
            <a:off x="8267175" y="3622336"/>
            <a:ext cx="674375" cy="1688955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168008" y="4754545"/>
            <a:ext cx="144016" cy="4485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919536" y="4952573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JT-60SA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07785" y="6121901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IFMIF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38101" y="6125452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IFERC</a:t>
            </a:r>
            <a:endParaRPr lang="en-GB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76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267318" y="6573431"/>
            <a:ext cx="768085" cy="216024"/>
          </a:xfrm>
        </p:spPr>
        <p:txBody>
          <a:bodyPr/>
          <a:lstStyle/>
          <a:p>
            <a:fld id="{0B55C215-7F9A-4AB7-8398-183B47447BC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0571" y="341042"/>
            <a:ext cx="8448939" cy="451406"/>
          </a:xfrm>
        </p:spPr>
        <p:txBody>
          <a:bodyPr/>
          <a:lstStyle/>
          <a:p>
            <a:r>
              <a:rPr lang="en-US" sz="3200" dirty="0" smtClean="0">
                <a:solidFill>
                  <a:srgbClr val="FFC000"/>
                </a:solidFill>
              </a:rPr>
              <a:t>Governance of ITER and F4E is complex</a:t>
            </a:r>
            <a:endParaRPr lang="en-IE" sz="3200" dirty="0">
              <a:solidFill>
                <a:srgbClr val="FFC000"/>
              </a:solidFill>
            </a:endParaRPr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>
          <a:xfrm>
            <a:off x="2301849" y="1761325"/>
            <a:ext cx="3044375" cy="864000"/>
          </a:xfrm>
          <a:prstGeom prst="roundRect">
            <a:avLst>
              <a:gd name="adj" fmla="val 10653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1200"/>
              </a:lnSpc>
            </a:pPr>
            <a:r>
              <a:rPr lang="en-IE" sz="1333" b="1" dirty="0">
                <a:solidFill>
                  <a:srgbClr val="000000"/>
                </a:solidFill>
                <a:ea typeface="Calibri"/>
                <a:cs typeface="Times New Roman"/>
              </a:rPr>
              <a:t>European</a:t>
            </a:r>
            <a:endParaRPr lang="en-IE" sz="1333" dirty="0">
              <a:ea typeface="Times New Roman"/>
            </a:endParaRPr>
          </a:p>
          <a:p>
            <a:pPr algn="r">
              <a:lnSpc>
                <a:spcPts val="1200"/>
              </a:lnSpc>
            </a:pPr>
            <a:r>
              <a:rPr lang="en-IE" sz="1333" b="1" dirty="0">
                <a:solidFill>
                  <a:srgbClr val="000000"/>
                </a:solidFill>
                <a:ea typeface="Calibri"/>
                <a:cs typeface="Times New Roman"/>
              </a:rPr>
              <a:t>Commission</a:t>
            </a:r>
            <a:endParaRPr lang="en-IE" sz="1333" dirty="0">
              <a:ea typeface="Times New Roman"/>
            </a:endParaRPr>
          </a:p>
        </p:txBody>
      </p:sp>
      <p:sp>
        <p:nvSpPr>
          <p:cNvPr id="11" name="Rounded Rectangle 10"/>
          <p:cNvSpPr>
            <a:spLocks/>
          </p:cNvSpPr>
          <p:nvPr/>
        </p:nvSpPr>
        <p:spPr>
          <a:xfrm>
            <a:off x="6412107" y="1729371"/>
            <a:ext cx="3408516" cy="912000"/>
          </a:xfrm>
          <a:prstGeom prst="roundRect">
            <a:avLst>
              <a:gd name="adj" fmla="val 10653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</a:pPr>
            <a:r>
              <a:rPr lang="en-IE" sz="1333" b="1" dirty="0">
                <a:solidFill>
                  <a:srgbClr val="000000"/>
                </a:solidFill>
                <a:ea typeface="Calibri"/>
                <a:cs typeface="Times New Roman"/>
              </a:rPr>
              <a:t>ITER Council</a:t>
            </a:r>
            <a:endParaRPr lang="en-IE" sz="1333" dirty="0">
              <a:ea typeface="Times New Roman"/>
            </a:endParaRPr>
          </a:p>
        </p:txBody>
      </p:sp>
      <p:cxnSp>
        <p:nvCxnSpPr>
          <p:cNvPr id="12" name="Straight Arrow Connector 11"/>
          <p:cNvCxnSpPr>
            <a:stCxn id="10" idx="3"/>
            <a:endCxn id="11" idx="1"/>
          </p:cNvCxnSpPr>
          <p:nvPr/>
        </p:nvCxnSpPr>
        <p:spPr>
          <a:xfrm flipV="1">
            <a:off x="5346223" y="2185371"/>
            <a:ext cx="1065884" cy="79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>
            <a:spLocks/>
          </p:cNvSpPr>
          <p:nvPr/>
        </p:nvSpPr>
        <p:spPr>
          <a:xfrm>
            <a:off x="6408354" y="3026653"/>
            <a:ext cx="3408516" cy="912000"/>
          </a:xfrm>
          <a:prstGeom prst="roundRect">
            <a:avLst>
              <a:gd name="adj" fmla="val 10653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</a:pPr>
            <a:r>
              <a:rPr lang="en-IE" sz="1333" b="1" dirty="0">
                <a:solidFill>
                  <a:srgbClr val="000000"/>
                </a:solidFill>
                <a:ea typeface="Calibri"/>
                <a:cs typeface="Times New Roman"/>
              </a:rPr>
              <a:t>ITER </a:t>
            </a:r>
            <a:endParaRPr lang="en-IE" sz="1333" dirty="0">
              <a:ea typeface="Times New Roman"/>
            </a:endParaRPr>
          </a:p>
          <a:p>
            <a:pPr algn="r">
              <a:lnSpc>
                <a:spcPct val="115000"/>
              </a:lnSpc>
            </a:pPr>
            <a:r>
              <a:rPr lang="en-IE" sz="1333" b="1" dirty="0">
                <a:solidFill>
                  <a:srgbClr val="000000"/>
                </a:solidFill>
                <a:ea typeface="Calibri"/>
                <a:cs typeface="Times New Roman"/>
              </a:rPr>
              <a:t>International</a:t>
            </a:r>
            <a:endParaRPr lang="en-IE" sz="1333" dirty="0">
              <a:ea typeface="Times New Roman"/>
            </a:endParaRPr>
          </a:p>
          <a:p>
            <a:pPr algn="r">
              <a:lnSpc>
                <a:spcPct val="115000"/>
              </a:lnSpc>
            </a:pPr>
            <a:r>
              <a:rPr lang="en-IE" sz="1333" b="1" dirty="0">
                <a:solidFill>
                  <a:srgbClr val="000000"/>
                </a:solidFill>
                <a:ea typeface="Calibri"/>
                <a:cs typeface="Times New Roman"/>
              </a:rPr>
              <a:t>Organization</a:t>
            </a:r>
            <a:endParaRPr lang="en-IE" sz="1333" dirty="0">
              <a:ea typeface="Times New Roman"/>
            </a:endParaRPr>
          </a:p>
        </p:txBody>
      </p:sp>
      <p:sp>
        <p:nvSpPr>
          <p:cNvPr id="14" name="Rounded Rectangle 13"/>
          <p:cNvSpPr>
            <a:spLocks noChangeAspect="1"/>
          </p:cNvSpPr>
          <p:nvPr/>
        </p:nvSpPr>
        <p:spPr>
          <a:xfrm>
            <a:off x="2301848" y="2975241"/>
            <a:ext cx="3043189" cy="864000"/>
          </a:xfrm>
          <a:prstGeom prst="roundRect">
            <a:avLst>
              <a:gd name="adj" fmla="val 10653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333" b="1" dirty="0">
                <a:solidFill>
                  <a:schemeClr val="tx1"/>
                </a:solidFill>
              </a:rPr>
              <a:t>F4E </a:t>
            </a:r>
          </a:p>
          <a:p>
            <a:pPr algn="r"/>
            <a:r>
              <a:rPr lang="en-US" sz="1333" b="1" dirty="0">
                <a:solidFill>
                  <a:schemeClr val="tx1"/>
                </a:solidFill>
              </a:rPr>
              <a:t>Governing</a:t>
            </a:r>
            <a:br>
              <a:rPr lang="en-US" sz="1333" b="1" dirty="0">
                <a:solidFill>
                  <a:schemeClr val="tx1"/>
                </a:solidFill>
              </a:rPr>
            </a:br>
            <a:r>
              <a:rPr lang="en-US" sz="1333" b="1" dirty="0">
                <a:solidFill>
                  <a:schemeClr val="tx1"/>
                </a:solidFill>
              </a:rPr>
              <a:t>Boar</a:t>
            </a:r>
            <a:r>
              <a:rPr lang="en-GB" sz="1333" b="1" dirty="0">
                <a:solidFill>
                  <a:schemeClr val="tx1"/>
                </a:solidFill>
              </a:rPr>
              <a:t>d</a:t>
            </a:r>
            <a:r>
              <a:rPr lang="en-US" sz="1333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Rounded Rectangle 14"/>
          <p:cNvSpPr>
            <a:spLocks noChangeAspect="1"/>
          </p:cNvSpPr>
          <p:nvPr/>
        </p:nvSpPr>
        <p:spPr>
          <a:xfrm>
            <a:off x="2301848" y="4172437"/>
            <a:ext cx="3043189" cy="864000"/>
          </a:xfrm>
          <a:prstGeom prst="roundRect">
            <a:avLst>
              <a:gd name="adj" fmla="val 10653"/>
            </a:avLst>
          </a:prstGeom>
          <a:blipFill dpi="0" rotWithShape="1">
            <a:blip r:embed="rId7"/>
            <a:srcRect/>
            <a:stretch>
              <a:fillRect/>
            </a:stretch>
          </a:blipFill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</a:pPr>
            <a:r>
              <a:rPr lang="en-IE" sz="1467" b="1" dirty="0">
                <a:solidFill>
                  <a:srgbClr val="000000"/>
                </a:solidFill>
                <a:ea typeface="Calibri"/>
                <a:cs typeface="Times New Roman"/>
              </a:rPr>
              <a:t>EU-DA   </a:t>
            </a:r>
            <a:endParaRPr lang="en-IE" sz="1600" dirty="0">
              <a:ea typeface="Times New Roman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7116276" y="4332795"/>
            <a:ext cx="2661603" cy="864000"/>
          </a:xfrm>
          <a:prstGeom prst="roundRect">
            <a:avLst>
              <a:gd name="adj" fmla="val 10653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</a:pPr>
            <a:r>
              <a:rPr lang="en-IE" sz="1333" b="1" dirty="0">
                <a:solidFill>
                  <a:srgbClr val="000000"/>
                </a:solidFill>
                <a:ea typeface="Calibri"/>
                <a:cs typeface="Times New Roman"/>
              </a:rPr>
              <a:t>Other</a:t>
            </a:r>
            <a:endParaRPr lang="en-IE" sz="1333" dirty="0">
              <a:ea typeface="Times New Roman"/>
            </a:endParaRPr>
          </a:p>
          <a:p>
            <a:pPr algn="r">
              <a:lnSpc>
                <a:spcPct val="115000"/>
              </a:lnSpc>
            </a:pPr>
            <a:r>
              <a:rPr lang="en-IE" sz="1333" b="1" dirty="0">
                <a:solidFill>
                  <a:srgbClr val="000000"/>
                </a:solidFill>
                <a:ea typeface="Calibri"/>
                <a:cs typeface="Times New Roman"/>
              </a:rPr>
              <a:t>DAs</a:t>
            </a:r>
            <a:endParaRPr lang="en-IE" sz="1333" dirty="0">
              <a:ea typeface="Times New Roman"/>
            </a:endParaRPr>
          </a:p>
        </p:txBody>
      </p:sp>
      <p:cxnSp>
        <p:nvCxnSpPr>
          <p:cNvPr id="17" name="Straight Connector 16"/>
          <p:cNvCxnSpPr>
            <a:stCxn id="11" idx="2"/>
            <a:endCxn id="13" idx="0"/>
          </p:cNvCxnSpPr>
          <p:nvPr/>
        </p:nvCxnSpPr>
        <p:spPr>
          <a:xfrm flipH="1">
            <a:off x="8112613" y="2641371"/>
            <a:ext cx="3753" cy="385283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2"/>
            <a:endCxn id="14" idx="0"/>
          </p:cNvCxnSpPr>
          <p:nvPr/>
        </p:nvCxnSpPr>
        <p:spPr>
          <a:xfrm flipH="1">
            <a:off x="3823444" y="2625326"/>
            <a:ext cx="593" cy="3499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/>
          <p:cNvSpPr>
            <a:spLocks noChangeAspect="1"/>
          </p:cNvSpPr>
          <p:nvPr/>
        </p:nvSpPr>
        <p:spPr>
          <a:xfrm>
            <a:off x="3828632" y="5370091"/>
            <a:ext cx="2378272" cy="816000"/>
          </a:xfrm>
          <a:prstGeom prst="roundRect">
            <a:avLst>
              <a:gd name="adj" fmla="val 10653"/>
            </a:avLst>
          </a:prstGeom>
          <a:blipFill dpi="0" rotWithShape="1">
            <a:blip r:embed="rId9"/>
            <a:srcRect/>
            <a:stretch>
              <a:fillRect/>
            </a:stretch>
          </a:blipFill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IE" sz="1333" b="1" dirty="0">
                <a:solidFill>
                  <a:srgbClr val="000000"/>
                </a:solidFill>
                <a:ea typeface="Calibri"/>
                <a:cs typeface="Times New Roman"/>
              </a:rPr>
              <a:t>Research</a:t>
            </a:r>
            <a:endParaRPr lang="en-IE" sz="1333" dirty="0">
              <a:ea typeface="Times New Roman"/>
            </a:endParaRPr>
          </a:p>
          <a:p>
            <a:pPr algn="r"/>
            <a:r>
              <a:rPr lang="en-IE" sz="1333" b="1" dirty="0">
                <a:solidFill>
                  <a:srgbClr val="000000"/>
                </a:solidFill>
                <a:ea typeface="Calibri"/>
                <a:cs typeface="Times New Roman"/>
              </a:rPr>
              <a:t> Institutes</a:t>
            </a:r>
            <a:endParaRPr lang="en-IE" sz="1333" dirty="0">
              <a:ea typeface="Times New Roman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914587" y="3936776"/>
            <a:ext cx="1173" cy="66766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9266585" y="3941046"/>
            <a:ext cx="2345" cy="391749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/>
          <p:cNvSpPr>
            <a:spLocks noChangeAspect="1"/>
          </p:cNvSpPr>
          <p:nvPr/>
        </p:nvSpPr>
        <p:spPr>
          <a:xfrm>
            <a:off x="1269375" y="5363848"/>
            <a:ext cx="2378271" cy="816000"/>
          </a:xfrm>
          <a:prstGeom prst="roundRect">
            <a:avLst>
              <a:gd name="adj" fmla="val 10653"/>
            </a:avLst>
          </a:prstGeom>
          <a:blipFill dpi="0" rotWithShape="1">
            <a:blip r:embed="rId9"/>
            <a:srcRect/>
            <a:stretch>
              <a:fillRect/>
            </a:stretch>
          </a:blipFill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IE" sz="1333" b="1" dirty="0">
                <a:solidFill>
                  <a:srgbClr val="000000"/>
                </a:solidFill>
                <a:ea typeface="Calibri"/>
                <a:cs typeface="Times New Roman"/>
              </a:rPr>
              <a:t>Industry </a:t>
            </a:r>
            <a:endParaRPr lang="en-IE" sz="1333" dirty="0">
              <a:ea typeface="Times New Roman"/>
            </a:endParaRPr>
          </a:p>
        </p:txBody>
      </p:sp>
      <p:cxnSp>
        <p:nvCxnSpPr>
          <p:cNvPr id="63" name="Straight Arrow Connector 62"/>
          <p:cNvCxnSpPr>
            <a:stCxn id="14" idx="2"/>
            <a:endCxn id="15" idx="0"/>
          </p:cNvCxnSpPr>
          <p:nvPr/>
        </p:nvCxnSpPr>
        <p:spPr>
          <a:xfrm>
            <a:off x="3823443" y="3839242"/>
            <a:ext cx="0" cy="3331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/>
          <p:cNvSpPr>
            <a:spLocks noChangeAspect="1"/>
          </p:cNvSpPr>
          <p:nvPr/>
        </p:nvSpPr>
        <p:spPr>
          <a:xfrm>
            <a:off x="10850672" y="1722312"/>
            <a:ext cx="899253" cy="3474483"/>
          </a:xfrm>
          <a:prstGeom prst="roundRect">
            <a:avLst>
              <a:gd name="adj" fmla="val 10653"/>
            </a:avLst>
          </a:prstGeom>
          <a:blipFill dpi="0" rotWithShape="1">
            <a:blip r:embed="rId10"/>
            <a:srcRect/>
            <a:stretch>
              <a:fillRect/>
            </a:stretch>
          </a:blip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IE" sz="1333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/>
              </a:rPr>
              <a:t>Other</a:t>
            </a:r>
            <a:endParaRPr lang="en-IE" sz="1333" dirty="0">
              <a:solidFill>
                <a:schemeClr val="tx1">
                  <a:lumMod val="75000"/>
                  <a:lumOff val="25000"/>
                </a:schemeClr>
              </a:solidFill>
              <a:ea typeface="Times New Roman"/>
            </a:endParaRPr>
          </a:p>
          <a:p>
            <a:pPr algn="ctr">
              <a:lnSpc>
                <a:spcPct val="90000"/>
              </a:lnSpc>
            </a:pPr>
            <a:r>
              <a:rPr lang="en-IE" sz="1333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/>
              </a:rPr>
              <a:t>ITER Parties</a:t>
            </a:r>
            <a:endParaRPr lang="en-IE" sz="1333" dirty="0">
              <a:solidFill>
                <a:schemeClr val="tx1">
                  <a:lumMod val="75000"/>
                  <a:lumOff val="25000"/>
                </a:schemeClr>
              </a:solidFill>
              <a:ea typeface="Times New Roman"/>
            </a:endParaRPr>
          </a:p>
        </p:txBody>
      </p:sp>
      <p:cxnSp>
        <p:nvCxnSpPr>
          <p:cNvPr id="28" name="Straight Arrow Connector 27"/>
          <p:cNvCxnSpPr>
            <a:endCxn id="11" idx="3"/>
          </p:cNvCxnSpPr>
          <p:nvPr/>
        </p:nvCxnSpPr>
        <p:spPr>
          <a:xfrm flipH="1">
            <a:off x="9820624" y="2183573"/>
            <a:ext cx="1030049" cy="1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5" idx="3"/>
          </p:cNvCxnSpPr>
          <p:nvPr/>
        </p:nvCxnSpPr>
        <p:spPr>
          <a:xfrm>
            <a:off x="5345037" y="4604437"/>
            <a:ext cx="158228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456164" y="5071873"/>
            <a:ext cx="0" cy="29675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997733" y="5071873"/>
            <a:ext cx="0" cy="29675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9799252" y="4797706"/>
            <a:ext cx="1030049" cy="1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2307037" y="1266312"/>
            <a:ext cx="3038000" cy="343032"/>
          </a:xfrm>
          <a:prstGeom prst="roundRect">
            <a:avLst>
              <a:gd name="adj" fmla="val 10653"/>
            </a:avLst>
          </a:prstGeom>
          <a:gradFill>
            <a:gsLst>
              <a:gs pos="0">
                <a:schemeClr val="bg1"/>
              </a:gs>
              <a:gs pos="100000">
                <a:schemeClr val="accent6">
                  <a:lumMod val="10000"/>
                  <a:lumOff val="90000"/>
                </a:schemeClr>
              </a:gs>
            </a:gsLst>
            <a:lin ang="5400000" scaled="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en-US" sz="1333" b="1" dirty="0">
                <a:solidFill>
                  <a:srgbClr val="000000"/>
                </a:solidFill>
                <a:ea typeface="Calibri"/>
                <a:cs typeface="Times New Roman"/>
              </a:rPr>
              <a:t>EURATOM</a:t>
            </a:r>
            <a:endParaRPr lang="en-IE" sz="1333" b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cxnSp>
        <p:nvCxnSpPr>
          <p:cNvPr id="41" name="Straight Connector 40"/>
          <p:cNvCxnSpPr>
            <a:stCxn id="34" idx="2"/>
            <a:endCxn id="10" idx="0"/>
          </p:cNvCxnSpPr>
          <p:nvPr/>
        </p:nvCxnSpPr>
        <p:spPr>
          <a:xfrm flipH="1">
            <a:off x="3824037" y="1609344"/>
            <a:ext cx="2001" cy="151981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5"/>
          <a:stretch/>
        </p:blipFill>
        <p:spPr>
          <a:xfrm>
            <a:off x="0" y="873703"/>
            <a:ext cx="12192000" cy="56465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507629" y="1316602"/>
            <a:ext cx="1922363" cy="1445032"/>
            <a:chOff x="2585548" y="1303584"/>
            <a:chExt cx="1363937" cy="1012873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2585548" y="1303584"/>
              <a:ext cx="756000" cy="75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694D8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03549" y="1502343"/>
              <a:ext cx="719997" cy="36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latin typeface="+mj-lt"/>
                </a:defRPr>
              </a:lvl1pPr>
            </a:lstStyle>
            <a:p>
              <a:r>
                <a:rPr lang="en-US" dirty="0" err="1">
                  <a:solidFill>
                    <a:schemeClr val="tx2"/>
                  </a:solidFill>
                </a:rPr>
                <a:t>PoloidalMagnets</a:t>
              </a:r>
              <a:endParaRPr lang="en-IE" dirty="0">
                <a:solidFill>
                  <a:schemeClr val="tx2"/>
                </a:solidFill>
              </a:endParaRPr>
            </a:p>
          </p:txBody>
        </p:sp>
        <p:cxnSp>
          <p:nvCxnSpPr>
            <p:cNvPr id="12" name="Straight Connector 11"/>
            <p:cNvCxnSpPr>
              <a:endCxn id="13" idx="1"/>
            </p:cNvCxnSpPr>
            <p:nvPr/>
          </p:nvCxnSpPr>
          <p:spPr>
            <a:xfrm>
              <a:off x="3261018" y="1929137"/>
              <a:ext cx="627011" cy="325864"/>
            </a:xfrm>
            <a:prstGeom prst="line">
              <a:avLst/>
            </a:prstGeom>
            <a:ln w="19050">
              <a:solidFill>
                <a:srgbClr val="694D8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3877485" y="2244457"/>
              <a:ext cx="72000" cy="72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694D8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96694" y="3356875"/>
            <a:ext cx="2580820" cy="1078560"/>
            <a:chOff x="941651" y="2563899"/>
            <a:chExt cx="1831120" cy="756000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978107" y="2563899"/>
              <a:ext cx="756000" cy="75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A05A7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41651" y="2768870"/>
              <a:ext cx="833929" cy="36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Neutral</a:t>
              </a:r>
              <a:r>
                <a:rPr lang="en-US" sz="1400" dirty="0">
                  <a:solidFill>
                    <a:schemeClr val="tx2"/>
                  </a:solidFill>
                </a:rPr>
                <a:t> </a:t>
              </a:r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Beam</a:t>
              </a:r>
              <a:endParaRPr lang="en-IE" sz="1400" b="1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17" name="Straight Connector 16"/>
            <p:cNvCxnSpPr>
              <a:stCxn id="15" idx="6"/>
            </p:cNvCxnSpPr>
            <p:nvPr/>
          </p:nvCxnSpPr>
          <p:spPr>
            <a:xfrm>
              <a:off x="1734107" y="2941899"/>
              <a:ext cx="954570" cy="10115"/>
            </a:xfrm>
            <a:prstGeom prst="line">
              <a:avLst/>
            </a:prstGeom>
            <a:ln w="19050">
              <a:solidFill>
                <a:srgbClr val="A05A7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700771" y="2923797"/>
              <a:ext cx="72000" cy="72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A05A7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909282" y="4605153"/>
            <a:ext cx="1926791" cy="1078560"/>
            <a:chOff x="2133191" y="3278147"/>
            <a:chExt cx="1367079" cy="756000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2163977" y="3278147"/>
              <a:ext cx="756000" cy="75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58C4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33191" y="3500563"/>
              <a:ext cx="833929" cy="36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Vacuum</a:t>
              </a:r>
            </a:p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Vessel</a:t>
              </a:r>
              <a:endParaRPr lang="en-IE" sz="1400" b="1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911799" y="3346452"/>
              <a:ext cx="523551" cy="218602"/>
            </a:xfrm>
            <a:prstGeom prst="line">
              <a:avLst/>
            </a:prstGeom>
            <a:ln w="19050">
              <a:solidFill>
                <a:srgbClr val="F58C4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3428270" y="3293117"/>
              <a:ext cx="72000" cy="72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58C4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65146" y="3864351"/>
            <a:ext cx="1175358" cy="2421683"/>
            <a:chOff x="4274921" y="2973076"/>
            <a:chExt cx="833929" cy="1697441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4306670" y="3914517"/>
              <a:ext cx="756000" cy="75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A4A6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74921" y="4131638"/>
              <a:ext cx="833929" cy="36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First Wall</a:t>
              </a:r>
            </a:p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Panels</a:t>
              </a:r>
              <a:endParaRPr lang="en-IE" sz="1400" b="1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27" name="Straight Connector 26"/>
            <p:cNvCxnSpPr>
              <a:stCxn id="25" idx="0"/>
              <a:endCxn id="28" idx="4"/>
            </p:cNvCxnSpPr>
            <p:nvPr/>
          </p:nvCxnSpPr>
          <p:spPr>
            <a:xfrm flipV="1">
              <a:off x="4684670" y="3045076"/>
              <a:ext cx="19915" cy="869441"/>
            </a:xfrm>
            <a:prstGeom prst="line">
              <a:avLst/>
            </a:prstGeom>
            <a:ln w="19050">
              <a:solidFill>
                <a:srgbClr val="4A4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4668585" y="2973076"/>
              <a:ext cx="72000" cy="72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4A4A6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012291" y="4576286"/>
            <a:ext cx="2402176" cy="1078560"/>
            <a:chOff x="4883150" y="3233752"/>
            <a:chExt cx="1704370" cy="756000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5792556" y="3233752"/>
              <a:ext cx="756000" cy="75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53591" y="3540566"/>
              <a:ext cx="833929" cy="16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400" b="1" dirty="0" err="1">
                  <a:solidFill>
                    <a:schemeClr val="tx2"/>
                  </a:solidFill>
                  <a:latin typeface="+mj-lt"/>
                </a:rPr>
                <a:t>Divertor</a:t>
              </a:r>
              <a:endParaRPr lang="en-IE" sz="1400" b="1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32" name="Straight Connector 31"/>
            <p:cNvCxnSpPr>
              <a:endCxn id="33" idx="6"/>
            </p:cNvCxnSpPr>
            <p:nvPr/>
          </p:nvCxnSpPr>
          <p:spPr>
            <a:xfrm flipH="1" flipV="1">
              <a:off x="4955150" y="3293248"/>
              <a:ext cx="836762" cy="235277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4883150" y="3257248"/>
              <a:ext cx="72000" cy="72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518641" y="1913595"/>
            <a:ext cx="2808446" cy="1308585"/>
            <a:chOff x="5256489" y="1483439"/>
            <a:chExt cx="1992623" cy="917232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5292489" y="1958779"/>
              <a:ext cx="1116904" cy="405892"/>
            </a:xfrm>
            <a:prstGeom prst="line">
              <a:avLst/>
            </a:prstGeom>
            <a:ln w="1905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5256489" y="2328671"/>
              <a:ext cx="72000" cy="72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EC85A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391711" y="1483439"/>
              <a:ext cx="792000" cy="792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EC85A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27404" y="1745002"/>
              <a:ext cx="921708" cy="21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Diagnostics</a:t>
              </a:r>
              <a:endParaRPr lang="en-IE" sz="14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240988" y="3289296"/>
            <a:ext cx="2646577" cy="1078560"/>
            <a:chOff x="5716987" y="3289296"/>
            <a:chExt cx="2646577" cy="1078560"/>
          </a:xfrm>
        </p:grpSpPr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7243124" y="3289296"/>
              <a:ext cx="1065523" cy="10785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41" name="Straight Connector 40"/>
            <p:cNvCxnSpPr>
              <a:stCxn id="40" idx="2"/>
            </p:cNvCxnSpPr>
            <p:nvPr/>
          </p:nvCxnSpPr>
          <p:spPr>
            <a:xfrm flipH="1">
              <a:off x="5809361" y="3828576"/>
              <a:ext cx="1433763" cy="129717"/>
            </a:xfrm>
            <a:prstGeom prst="line">
              <a:avLst/>
            </a:prstGeom>
            <a:ln w="1905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5716987" y="3913738"/>
              <a:ext cx="101478" cy="102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88206" y="3573016"/>
              <a:ext cx="1175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EC/IC</a:t>
              </a:r>
              <a:br>
                <a:rPr lang="en-US" sz="1400" b="1" dirty="0">
                  <a:solidFill>
                    <a:schemeClr val="tx2"/>
                  </a:solidFill>
                  <a:latin typeface="+mj-lt"/>
                </a:rPr>
              </a:br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Heating</a:t>
              </a:r>
              <a:endParaRPr lang="en-IE" sz="14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600099" y="2326804"/>
            <a:ext cx="2999399" cy="1078560"/>
            <a:chOff x="1076098" y="2326804"/>
            <a:chExt cx="2999399" cy="1078560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1076098" y="2326804"/>
              <a:ext cx="1065523" cy="10785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101469" y="2589325"/>
              <a:ext cx="10147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latin typeface="+mj-lt"/>
                </a:defRPr>
              </a:lvl1pPr>
            </a:lstStyle>
            <a:p>
              <a:r>
                <a:rPr lang="en-US" dirty="0">
                  <a:solidFill>
                    <a:schemeClr val="tx2"/>
                  </a:solidFill>
                </a:rPr>
                <a:t>Toroidal </a:t>
              </a:r>
              <a:br>
                <a:rPr lang="en-US" dirty="0">
                  <a:solidFill>
                    <a:schemeClr val="tx2"/>
                  </a:solidFill>
                </a:rPr>
              </a:br>
              <a:r>
                <a:rPr lang="en-US" dirty="0">
                  <a:solidFill>
                    <a:schemeClr val="tx2"/>
                  </a:solidFill>
                </a:rPr>
                <a:t>Magnets</a:t>
              </a:r>
              <a:endParaRPr lang="en-IE" dirty="0">
                <a:solidFill>
                  <a:schemeClr val="tx2"/>
                </a:solidFill>
              </a:endParaRPr>
            </a:p>
          </p:txBody>
        </p:sp>
        <p:cxnSp>
          <p:nvCxnSpPr>
            <p:cNvPr id="47" name="Straight Connector 46"/>
            <p:cNvCxnSpPr>
              <a:endCxn id="48" idx="2"/>
            </p:cNvCxnSpPr>
            <p:nvPr/>
          </p:nvCxnSpPr>
          <p:spPr>
            <a:xfrm>
              <a:off x="2130199" y="2991270"/>
              <a:ext cx="1843820" cy="208709"/>
            </a:xfrm>
            <a:prstGeom prst="line">
              <a:avLst/>
            </a:prstGeom>
            <a:ln w="19050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3974019" y="3148619"/>
              <a:ext cx="101478" cy="102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408372" y="1014405"/>
            <a:ext cx="1065523" cy="1898996"/>
            <a:chOff x="3884371" y="1014405"/>
            <a:chExt cx="1065523" cy="1898996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3884371" y="1014405"/>
              <a:ext cx="1065523" cy="10785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92D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10596" y="1282648"/>
              <a:ext cx="101478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latin typeface="+mj-lt"/>
                </a:defRPr>
              </a:lvl1pPr>
            </a:lstStyle>
            <a:p>
              <a:r>
                <a:rPr lang="en-US" sz="1000" dirty="0">
                  <a:solidFill>
                    <a:schemeClr val="tx2"/>
                  </a:solidFill>
                </a:rPr>
                <a:t>Pre-Compression Rings</a:t>
              </a:r>
              <a:endParaRPr lang="en-IE" sz="1000" dirty="0">
                <a:solidFill>
                  <a:schemeClr val="tx2"/>
                </a:solidFill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4423128" y="2099770"/>
              <a:ext cx="26481" cy="766314"/>
            </a:xfrm>
            <a:prstGeom prst="line">
              <a:avLst/>
            </a:prstGeom>
            <a:ln w="19050">
              <a:solidFill>
                <a:srgbClr val="92D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409233" y="2818767"/>
              <a:ext cx="80751" cy="946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92D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205066" y="5275457"/>
            <a:ext cx="1175358" cy="1078560"/>
            <a:chOff x="2681066" y="5275457"/>
            <a:chExt cx="1175358" cy="1078560"/>
          </a:xfrm>
        </p:grpSpPr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2738990" y="5275457"/>
              <a:ext cx="1065523" cy="10785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81066" y="5661248"/>
              <a:ext cx="1175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Cryopumps</a:t>
              </a:r>
              <a:endParaRPr lang="en-IE" sz="14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60" name="Title 3"/>
          <p:cNvSpPr>
            <a:spLocks noGrp="1"/>
          </p:cNvSpPr>
          <p:nvPr>
            <p:ph type="title"/>
          </p:nvPr>
        </p:nvSpPr>
        <p:spPr>
          <a:xfrm>
            <a:off x="1847528" y="206404"/>
            <a:ext cx="6336704" cy="451406"/>
          </a:xfrm>
        </p:spPr>
        <p:txBody>
          <a:bodyPr/>
          <a:lstStyle/>
          <a:p>
            <a:pPr lvl="0"/>
            <a:r>
              <a:rPr lang="en-IE" sz="2400" dirty="0" smtClean="0">
                <a:solidFill>
                  <a:srgbClr val="FFC000"/>
                </a:solidFill>
                <a:effectLst/>
              </a:rPr>
              <a:t>European contribution to ITER</a:t>
            </a:r>
            <a:endParaRPr lang="en-IE" sz="26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8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503712" y="5445224"/>
            <a:ext cx="4896544" cy="720080"/>
          </a:xfrm>
        </p:spPr>
        <p:txBody>
          <a:bodyPr/>
          <a:lstStyle/>
          <a:p>
            <a:r>
              <a:rPr lang="en-US" sz="3600" b="1" dirty="0" smtClean="0"/>
              <a:t>Why was I so puzzled?</a:t>
            </a:r>
            <a:endParaRPr lang="en-GB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041634"/>
            <a:ext cx="7416824" cy="4187566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5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</p:spPr>
        <p:txBody>
          <a:bodyPr/>
          <a:lstStyle/>
          <a:p>
            <a:r>
              <a:rPr lang="en-GB" dirty="0"/>
              <a:t>Driven by fusion world since teenager </a:t>
            </a:r>
            <a:r>
              <a:rPr lang="en-GB" dirty="0" smtClean="0"/>
              <a:t>times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75353" y="980728"/>
            <a:ext cx="5676631" cy="44627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knastej\Documents\Work\Papers_Presentations\2018\FUSE NET\Gam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484784"/>
            <a:ext cx="2520280" cy="3835209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nastej\Documents\Work\Papers_Presentations\2018\FUSE NET\alphabetagamma pap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1268760"/>
            <a:ext cx="3161111" cy="4464496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magine correlat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155" y="908720"/>
            <a:ext cx="4309445" cy="3119772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20136" y="1043073"/>
            <a:ext cx="2353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Calar</a:t>
            </a:r>
            <a:r>
              <a:rPr lang="en-US" b="1" dirty="0" smtClean="0">
                <a:solidFill>
                  <a:schemeClr val="bg1"/>
                </a:solidFill>
              </a:rPr>
              <a:t> Alto Observatory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4149080"/>
            <a:ext cx="2817325" cy="233000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15115" y="6273225"/>
            <a:ext cx="150156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late </a:t>
            </a:r>
            <a:r>
              <a:rPr lang="en-US" sz="3200" b="1" dirty="0">
                <a:solidFill>
                  <a:srgbClr val="00B050"/>
                </a:solidFill>
              </a:rPr>
              <a:t>8</a:t>
            </a:r>
            <a:r>
              <a:rPr lang="en-US" sz="3200" b="1" dirty="0" smtClean="0">
                <a:solidFill>
                  <a:srgbClr val="00B050"/>
                </a:solidFill>
              </a:rPr>
              <a:t>0s</a:t>
            </a:r>
            <a:endParaRPr lang="en-GB" sz="3200" b="1" dirty="0">
              <a:solidFill>
                <a:srgbClr val="00B050"/>
              </a:solidFill>
            </a:endParaRPr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  <p:sp>
        <p:nvSpPr>
          <p:cNvPr id="9" name="Curved Right Arrow 8"/>
          <p:cNvSpPr/>
          <p:nvPr/>
        </p:nvSpPr>
        <p:spPr>
          <a:xfrm rot="16751194">
            <a:off x="3107712" y="4270731"/>
            <a:ext cx="683635" cy="3598326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2712" y="5733256"/>
            <a:ext cx="118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dirty="0" smtClean="0">
                <a:solidFill>
                  <a:srgbClr val="0070C0"/>
                </a:solidFill>
              </a:rPr>
              <a:t>Αβγ</a:t>
            </a:r>
            <a:r>
              <a:rPr lang="en-US" b="1" i="1" dirty="0" smtClean="0">
                <a:solidFill>
                  <a:srgbClr val="0070C0"/>
                </a:solidFill>
              </a:rPr>
              <a:t>-paper</a:t>
            </a:r>
            <a:endParaRPr lang="en-GB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07768" y="250969"/>
            <a:ext cx="6024669" cy="451406"/>
          </a:xfrm>
        </p:spPr>
        <p:txBody>
          <a:bodyPr/>
          <a:lstStyle/>
          <a:p>
            <a:r>
              <a:rPr lang="en-US" dirty="0" smtClean="0"/>
              <a:t>In Fusion right after university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62576" y="1207272"/>
            <a:ext cx="1224136" cy="523220"/>
          </a:xfrm>
        </p:spPr>
        <p:txBody>
          <a:bodyPr/>
          <a:lstStyle/>
          <a:p>
            <a:r>
              <a:rPr lang="en-US" sz="2800" dirty="0" smtClean="0"/>
              <a:t>Joined</a:t>
            </a:r>
            <a:endParaRPr lang="en-GB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AutoShape 2" descr="Risultati immagini per TJ-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Risultati immagini per TJ-I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8" name="Picture 6" descr="File:Foto grupo Fusion 19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924944"/>
            <a:ext cx="5148572" cy="3546078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knastej\Documents\Work\Papers_Presentations\2018\FUSE NET\1st pap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948527"/>
            <a:ext cx="4680520" cy="233645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knastej\Documents\Work\Papers_Presentations\2018\FUSE NET\TJ-I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5" y="59365"/>
            <a:ext cx="3960440" cy="2770806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28448" y="6273225"/>
            <a:ext cx="206498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Middle 90s</a:t>
            </a:r>
            <a:endParaRPr lang="en-GB" sz="3200" b="1" dirty="0">
              <a:solidFill>
                <a:srgbClr val="00B050"/>
              </a:solidFill>
            </a:endParaRPr>
          </a:p>
        </p:txBody>
      </p:sp>
      <p:sp>
        <p:nvSpPr>
          <p:cNvPr id="11" name="AutoShape 10" descr="Image result for tj ii stellarato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12" descr="Image result for tj ii stellarator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412539"/>
            <a:ext cx="4368916" cy="2896781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5" b="32561"/>
          <a:stretch/>
        </p:blipFill>
        <p:spPr bwMode="auto">
          <a:xfrm>
            <a:off x="4477225" y="1675985"/>
            <a:ext cx="2194839" cy="88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1552" y="6525344"/>
            <a:ext cx="7632848" cy="332656"/>
          </a:xfrm>
        </p:spPr>
        <p:txBody>
          <a:bodyPr/>
          <a:lstStyle/>
          <a:p>
            <a:r>
              <a:rPr lang="de-DE" dirty="0" smtClean="0"/>
              <a:t>FuseNet PhD Event – Juan Knaster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4E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68DA6C47D64946A34D2AA5081C2DCF" ma:contentTypeVersion="1" ma:contentTypeDescription="Create a new document." ma:contentTypeScope="" ma:versionID="5d0da26f67d5b78414747ef07a52c4ce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949202dcc3c1780e91e58fb2af340b1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4333DE14-9476-4E14-A6BB-FB7183196775}">
  <ds:schemaRefs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5636151-BDC6-46A5-BEDA-04691D1014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2065EE-21CA-434D-A9B7-3D1EC9980F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18321</TotalTime>
  <Words>576</Words>
  <Application>Microsoft Office PowerPoint</Application>
  <PresentationFormat>Custom</PresentationFormat>
  <Paragraphs>162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F4E Template</vt:lpstr>
      <vt:lpstr>PowerPoint Presentation</vt:lpstr>
      <vt:lpstr>PowerPoint Presentation</vt:lpstr>
      <vt:lpstr>PowerPoint Presentation</vt:lpstr>
      <vt:lpstr>F4E is following 3 programs</vt:lpstr>
      <vt:lpstr>Governance of ITER and F4E is complex</vt:lpstr>
      <vt:lpstr>European contribution to ITER</vt:lpstr>
      <vt:lpstr>PowerPoint Presentation</vt:lpstr>
      <vt:lpstr>Driven by fusion world since teenager times</vt:lpstr>
      <vt:lpstr>In Fusion right after university</vt:lpstr>
      <vt:lpstr>Moved to private industry</vt:lpstr>
      <vt:lpstr>Back in science</vt:lpstr>
      <vt:lpstr>In vacuum but dreaming with SC magnets</vt:lpstr>
      <vt:lpstr>PowerPoint Presentation</vt:lpstr>
      <vt:lpstr>Advices I</vt:lpstr>
      <vt:lpstr>Back in Fusion world – ITER’s magnets</vt:lpstr>
      <vt:lpstr>PowerPoint Presentation</vt:lpstr>
      <vt:lpstr>PowerPoint Presentation</vt:lpstr>
      <vt:lpstr>IFMIF/EVEDA</vt:lpstr>
      <vt:lpstr>PowerPoint Presentation</vt:lpstr>
      <vt:lpstr>Study hard - Three years later…</vt:lpstr>
      <vt:lpstr>Advices II</vt:lpstr>
      <vt:lpstr>PowerPoint Presentation</vt:lpstr>
      <vt:lpstr>PowerPoint Presentation</vt:lpstr>
      <vt:lpstr>Advices III</vt:lpstr>
    </vt:vector>
  </TitlesOfParts>
  <Company>F4E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Monk Raymond (F4E)</dc:creator>
  <cp:lastModifiedBy>Griffith Sabina</cp:lastModifiedBy>
  <cp:revision>1109</cp:revision>
  <dcterms:created xsi:type="dcterms:W3CDTF">2016-04-06T14:21:43Z</dcterms:created>
  <dcterms:modified xsi:type="dcterms:W3CDTF">2018-11-14T16:27:42Z</dcterms:modified>
</cp:coreProperties>
</file>